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84" r:id="rId3"/>
    <p:sldId id="283" r:id="rId4"/>
    <p:sldId id="273" r:id="rId5"/>
    <p:sldId id="276" r:id="rId6"/>
    <p:sldId id="277" r:id="rId7"/>
    <p:sldId id="299" r:id="rId8"/>
    <p:sldId id="278" r:id="rId9"/>
    <p:sldId id="279" r:id="rId10"/>
    <p:sldId id="300" r:id="rId11"/>
    <p:sldId id="298" r:id="rId12"/>
    <p:sldId id="293" r:id="rId13"/>
    <p:sldId id="274" r:id="rId14"/>
    <p:sldId id="287" r:id="rId15"/>
    <p:sldId id="275" r:id="rId16"/>
    <p:sldId id="303" r:id="rId17"/>
    <p:sldId id="288" r:id="rId18"/>
    <p:sldId id="290" r:id="rId19"/>
    <p:sldId id="281" r:id="rId20"/>
    <p:sldId id="291" r:id="rId21"/>
    <p:sldId id="280" r:id="rId22"/>
    <p:sldId id="302" r:id="rId23"/>
    <p:sldId id="289" r:id="rId24"/>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ces Meale" initials="" lastIdx="6" clrIdx="0"/>
  <p:cmAuthor id="1" name="Meale, Frances" initials="MF" lastIdx="7"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99"/>
    <a:srgbClr val="286CAE"/>
    <a:srgbClr val="75C4FF"/>
    <a:srgbClr val="A7D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70057" autoAdjust="0"/>
  </p:normalViewPr>
  <p:slideViewPr>
    <p:cSldViewPr>
      <p:cViewPr varScale="1">
        <p:scale>
          <a:sx n="85" d="100"/>
          <a:sy n="85" d="100"/>
        </p:scale>
        <p:origin x="-2376" y="-78"/>
      </p:cViewPr>
      <p:guideLst>
        <p:guide orient="horz" pos="1248"/>
        <p:guide pos="2880"/>
      </p:guideLst>
    </p:cSldViewPr>
  </p:slideViewPr>
  <p:outlineViewPr>
    <p:cViewPr>
      <p:scale>
        <a:sx n="33" d="100"/>
        <a:sy n="33" d="100"/>
      </p:scale>
      <p:origin x="0" y="73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816" y="-78"/>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AD0C62-3615-4C6D-BD7C-09416B067220}" type="doc">
      <dgm:prSet loTypeId="urn:microsoft.com/office/officeart/2005/8/layout/chevron1" loCatId="process" qsTypeId="urn:microsoft.com/office/officeart/2005/8/quickstyle/simple1" qsCatId="simple" csTypeId="urn:microsoft.com/office/officeart/2005/8/colors/accent0_1" csCatId="mainScheme" phldr="1"/>
      <dgm:spPr/>
    </dgm:pt>
    <dgm:pt modelId="{B02C8C92-11D6-4F79-B140-65C7E2583E9D}">
      <dgm:prSet phldrT="[Text]" custT="1"/>
      <dgm:spPr>
        <a:ln w="38100">
          <a:solidFill>
            <a:srgbClr val="286CAE"/>
          </a:solidFill>
        </a:l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b="1" dirty="0" smtClean="0">
              <a:solidFill>
                <a:srgbClr val="00B050"/>
              </a:solidFill>
              <a:latin typeface="Calibri" panose="020F0502020204030204" pitchFamily="34" charset="0"/>
            </a:rPr>
            <a:t>Uniform Guidance</a:t>
          </a:r>
        </a:p>
        <a:p>
          <a:pPr marL="0" marR="0" indent="0" defTabSz="914400" eaLnBrk="1" fontAlgn="auto" latinLnBrk="0" hangingPunct="1">
            <a:lnSpc>
              <a:spcPct val="100000"/>
            </a:lnSpc>
            <a:spcBef>
              <a:spcPts val="0"/>
            </a:spcBef>
            <a:spcAft>
              <a:spcPts val="0"/>
            </a:spcAft>
            <a:buClrTx/>
            <a:buSzTx/>
            <a:buFontTx/>
            <a:buNone/>
            <a:tabLst/>
            <a:defRPr/>
          </a:pPr>
          <a:endParaRPr lang="en-US" sz="1500" b="0" dirty="0" smtClean="0">
            <a:solidFill>
              <a:schemeClr val="accent6">
                <a:lumMod val="50000"/>
              </a:schemeClr>
            </a:solidFill>
            <a:latin typeface="Calibri" panose="020F0502020204030204" pitchFamily="34" charset="0"/>
          </a:endParaRPr>
        </a:p>
        <a:p>
          <a:pPr marL="0" marR="0" indent="0" defTabSz="914400" eaLnBrk="1" fontAlgn="auto" latinLnBrk="0" hangingPunct="1">
            <a:lnSpc>
              <a:spcPct val="100000"/>
            </a:lnSpc>
            <a:spcBef>
              <a:spcPts val="0"/>
            </a:spcBef>
            <a:spcAft>
              <a:spcPts val="0"/>
            </a:spcAft>
            <a:buClrTx/>
            <a:buSzTx/>
            <a:buFontTx/>
            <a:buNone/>
            <a:tabLst/>
            <a:defRPr/>
          </a:pPr>
          <a:r>
            <a:rPr lang="en-US" sz="1400" b="0" dirty="0" smtClean="0">
              <a:solidFill>
                <a:schemeClr val="accent6">
                  <a:lumMod val="50000"/>
                </a:schemeClr>
              </a:solidFill>
              <a:latin typeface="Calibri" panose="020F0502020204030204" pitchFamily="34" charset="0"/>
            </a:rPr>
            <a:t>(eff. Dec 26, 2014 for all Federal awards)</a:t>
          </a:r>
          <a:r>
            <a:rPr lang="en-US" sz="1400" b="1" dirty="0" smtClean="0">
              <a:solidFill>
                <a:srgbClr val="00B050"/>
              </a:solidFill>
              <a:latin typeface="Calibri" panose="020F0502020204030204" pitchFamily="34" charset="0"/>
            </a:rPr>
            <a:t> </a:t>
          </a:r>
          <a:endParaRPr lang="en-US" sz="1400" dirty="0" smtClean="0"/>
        </a:p>
      </dgm:t>
    </dgm:pt>
    <dgm:pt modelId="{FC4E7CC2-68A7-4060-9939-476C0F6B57EF}" type="parTrans" cxnId="{93B079DA-A92D-4131-9E36-683E3309CEFB}">
      <dgm:prSet/>
      <dgm:spPr/>
      <dgm:t>
        <a:bodyPr/>
        <a:lstStyle/>
        <a:p>
          <a:endParaRPr lang="en-US"/>
        </a:p>
      </dgm:t>
    </dgm:pt>
    <dgm:pt modelId="{A271588E-353D-4504-8026-59324346F7F9}" type="sibTrans" cxnId="{93B079DA-A92D-4131-9E36-683E3309CEFB}">
      <dgm:prSet/>
      <dgm:spPr/>
      <dgm:t>
        <a:bodyPr/>
        <a:lstStyle/>
        <a:p>
          <a:endParaRPr lang="en-US"/>
        </a:p>
      </dgm:t>
    </dgm:pt>
    <dgm:pt modelId="{3CE4BAA9-CC24-4EAA-8AD8-D4EF26239A10}">
      <dgm:prSet phldrT="[Text]" custT="1"/>
      <dgm:spPr>
        <a:ln w="38100">
          <a:solidFill>
            <a:srgbClr val="286CAE"/>
          </a:solidFill>
        </a:ln>
      </dgm:spPr>
      <dgm:t>
        <a:bodyPr/>
        <a:lstStyle/>
        <a:p>
          <a:r>
            <a:rPr lang="en-US" sz="1800" b="1" dirty="0" smtClean="0">
              <a:solidFill>
                <a:srgbClr val="00B050"/>
              </a:solidFill>
              <a:latin typeface="Calibri" panose="020F0502020204030204" pitchFamily="34" charset="0"/>
            </a:rPr>
            <a:t>Sponsored Expenditures Guidelines</a:t>
          </a:r>
        </a:p>
        <a:p>
          <a:r>
            <a:rPr lang="en-US" sz="1400" b="0" dirty="0" smtClean="0">
              <a:solidFill>
                <a:schemeClr val="accent6">
                  <a:lumMod val="50000"/>
                </a:schemeClr>
              </a:solidFill>
              <a:latin typeface="Calibri" panose="020F0502020204030204" pitchFamily="34" charset="0"/>
            </a:rPr>
            <a:t>(eff. Dec 26, 2014 for all Federal awards)</a:t>
          </a:r>
          <a:r>
            <a:rPr lang="en-US" sz="1400" b="1" dirty="0" smtClean="0">
              <a:solidFill>
                <a:srgbClr val="00B050"/>
              </a:solidFill>
              <a:latin typeface="Calibri" panose="020F0502020204030204" pitchFamily="34" charset="0"/>
            </a:rPr>
            <a:t> </a:t>
          </a:r>
          <a:endParaRPr lang="en-US" sz="1400" dirty="0"/>
        </a:p>
      </dgm:t>
    </dgm:pt>
    <dgm:pt modelId="{CE1B1E85-CDD6-4D82-A942-586AFEE8FE67}" type="parTrans" cxnId="{6C4F6383-DDD4-45BC-BC82-2FC3FBD4BF09}">
      <dgm:prSet/>
      <dgm:spPr/>
      <dgm:t>
        <a:bodyPr/>
        <a:lstStyle/>
        <a:p>
          <a:endParaRPr lang="en-US"/>
        </a:p>
      </dgm:t>
    </dgm:pt>
    <dgm:pt modelId="{D42F3F3E-43D5-4996-A73B-164D5FB12645}" type="sibTrans" cxnId="{6C4F6383-DDD4-45BC-BC82-2FC3FBD4BF09}">
      <dgm:prSet/>
      <dgm:spPr/>
      <dgm:t>
        <a:bodyPr/>
        <a:lstStyle/>
        <a:p>
          <a:endParaRPr lang="en-US"/>
        </a:p>
      </dgm:t>
    </dgm:pt>
    <dgm:pt modelId="{014E96C8-3A37-49F0-A02B-CB6A8127F003}">
      <dgm:prSet phldrT="[Text]" custT="1"/>
      <dgm:spPr>
        <a:ln w="38100">
          <a:solidFill>
            <a:srgbClr val="286CAE"/>
          </a:solidFill>
        </a:ln>
      </dgm:spPr>
      <dgm:t>
        <a:bodyPr/>
        <a:lstStyle/>
        <a:p>
          <a:pPr algn="ctr"/>
          <a:r>
            <a:rPr lang="en-US" sz="1800" b="1" dirty="0" smtClean="0">
              <a:solidFill>
                <a:srgbClr val="00B050"/>
              </a:solidFill>
              <a:latin typeface="Calibri" panose="020F0502020204030204" pitchFamily="34" charset="0"/>
            </a:rPr>
            <a:t>Harvard’s Travel Policy Updates </a:t>
          </a:r>
        </a:p>
        <a:p>
          <a:pPr algn="ctr"/>
          <a:r>
            <a:rPr lang="en-US" sz="1400" b="0" dirty="0" smtClean="0">
              <a:latin typeface="Calibri" panose="020F0502020204030204" pitchFamily="34" charset="0"/>
            </a:rPr>
            <a:t>(eff. March 1, 2016)</a:t>
          </a:r>
          <a:endParaRPr lang="en-US" sz="1400" dirty="0"/>
        </a:p>
      </dgm:t>
    </dgm:pt>
    <dgm:pt modelId="{2F3F4D2F-B48C-491E-B99F-85090A6F8753}" type="parTrans" cxnId="{69CCDD84-A944-4887-B503-C6B80078A333}">
      <dgm:prSet/>
      <dgm:spPr/>
      <dgm:t>
        <a:bodyPr/>
        <a:lstStyle/>
        <a:p>
          <a:endParaRPr lang="en-US"/>
        </a:p>
      </dgm:t>
    </dgm:pt>
    <dgm:pt modelId="{C9AD55AF-24CF-455A-A312-AB6373D07F10}" type="sibTrans" cxnId="{69CCDD84-A944-4887-B503-C6B80078A333}">
      <dgm:prSet/>
      <dgm:spPr/>
      <dgm:t>
        <a:bodyPr/>
        <a:lstStyle/>
        <a:p>
          <a:endParaRPr lang="en-US"/>
        </a:p>
      </dgm:t>
    </dgm:pt>
    <dgm:pt modelId="{6829E828-1ECB-4B70-9DA8-2A9527AB75B6}" type="pres">
      <dgm:prSet presAssocID="{60AD0C62-3615-4C6D-BD7C-09416B067220}" presName="Name0" presStyleCnt="0">
        <dgm:presLayoutVars>
          <dgm:dir/>
          <dgm:animLvl val="lvl"/>
          <dgm:resizeHandles val="exact"/>
        </dgm:presLayoutVars>
      </dgm:prSet>
      <dgm:spPr/>
    </dgm:pt>
    <dgm:pt modelId="{F3D1B846-EB31-4E65-9AEF-EAF09CBA869D}" type="pres">
      <dgm:prSet presAssocID="{B02C8C92-11D6-4F79-B140-65C7E2583E9D}" presName="parTxOnly" presStyleLbl="node1" presStyleIdx="0" presStyleCnt="3" custScaleY="137688">
        <dgm:presLayoutVars>
          <dgm:chMax val="0"/>
          <dgm:chPref val="0"/>
          <dgm:bulletEnabled val="1"/>
        </dgm:presLayoutVars>
      </dgm:prSet>
      <dgm:spPr/>
      <dgm:t>
        <a:bodyPr/>
        <a:lstStyle/>
        <a:p>
          <a:endParaRPr lang="en-US"/>
        </a:p>
      </dgm:t>
    </dgm:pt>
    <dgm:pt modelId="{F718A227-1E13-4581-82C5-470176ABAAEA}" type="pres">
      <dgm:prSet presAssocID="{A271588E-353D-4504-8026-59324346F7F9}" presName="parTxOnlySpace" presStyleCnt="0"/>
      <dgm:spPr/>
    </dgm:pt>
    <dgm:pt modelId="{9ED0617A-27F0-41B7-94A3-4B6422C4B58A}" type="pres">
      <dgm:prSet presAssocID="{3CE4BAA9-CC24-4EAA-8AD8-D4EF26239A10}" presName="parTxOnly" presStyleLbl="node1" presStyleIdx="1" presStyleCnt="3" custScaleY="137688">
        <dgm:presLayoutVars>
          <dgm:chMax val="0"/>
          <dgm:chPref val="0"/>
          <dgm:bulletEnabled val="1"/>
        </dgm:presLayoutVars>
      </dgm:prSet>
      <dgm:spPr/>
      <dgm:t>
        <a:bodyPr/>
        <a:lstStyle/>
        <a:p>
          <a:endParaRPr lang="en-US"/>
        </a:p>
      </dgm:t>
    </dgm:pt>
    <dgm:pt modelId="{BED0BD52-9467-45C2-9799-6078C1F6C1F7}" type="pres">
      <dgm:prSet presAssocID="{D42F3F3E-43D5-4996-A73B-164D5FB12645}" presName="parTxOnlySpace" presStyleCnt="0"/>
      <dgm:spPr/>
    </dgm:pt>
    <dgm:pt modelId="{4B32AB16-E3DE-45AA-9B61-6CB6CD882C93}" type="pres">
      <dgm:prSet presAssocID="{014E96C8-3A37-49F0-A02B-CB6A8127F003}" presName="parTxOnly" presStyleLbl="node1" presStyleIdx="2" presStyleCnt="3" custScaleY="137688">
        <dgm:presLayoutVars>
          <dgm:chMax val="0"/>
          <dgm:chPref val="0"/>
          <dgm:bulletEnabled val="1"/>
        </dgm:presLayoutVars>
      </dgm:prSet>
      <dgm:spPr/>
      <dgm:t>
        <a:bodyPr/>
        <a:lstStyle/>
        <a:p>
          <a:endParaRPr lang="en-US"/>
        </a:p>
      </dgm:t>
    </dgm:pt>
  </dgm:ptLst>
  <dgm:cxnLst>
    <dgm:cxn modelId="{6C4F6383-DDD4-45BC-BC82-2FC3FBD4BF09}" srcId="{60AD0C62-3615-4C6D-BD7C-09416B067220}" destId="{3CE4BAA9-CC24-4EAA-8AD8-D4EF26239A10}" srcOrd="1" destOrd="0" parTransId="{CE1B1E85-CDD6-4D82-A942-586AFEE8FE67}" sibTransId="{D42F3F3E-43D5-4996-A73B-164D5FB12645}"/>
    <dgm:cxn modelId="{DEC57115-F0C6-4DF3-BB7B-53361DE201DF}" type="presOf" srcId="{B02C8C92-11D6-4F79-B140-65C7E2583E9D}" destId="{F3D1B846-EB31-4E65-9AEF-EAF09CBA869D}" srcOrd="0" destOrd="0" presId="urn:microsoft.com/office/officeart/2005/8/layout/chevron1"/>
    <dgm:cxn modelId="{6432805F-ED79-4F80-8E22-D47BA7A6CF98}" type="presOf" srcId="{014E96C8-3A37-49F0-A02B-CB6A8127F003}" destId="{4B32AB16-E3DE-45AA-9B61-6CB6CD882C93}" srcOrd="0" destOrd="0" presId="urn:microsoft.com/office/officeart/2005/8/layout/chevron1"/>
    <dgm:cxn modelId="{4264F7EE-3647-484C-957C-B3A33138EBC0}" type="presOf" srcId="{60AD0C62-3615-4C6D-BD7C-09416B067220}" destId="{6829E828-1ECB-4B70-9DA8-2A9527AB75B6}" srcOrd="0" destOrd="0" presId="urn:microsoft.com/office/officeart/2005/8/layout/chevron1"/>
    <dgm:cxn modelId="{E8D2081C-4B77-4AD4-9646-E2B8FDF617C3}" type="presOf" srcId="{3CE4BAA9-CC24-4EAA-8AD8-D4EF26239A10}" destId="{9ED0617A-27F0-41B7-94A3-4B6422C4B58A}" srcOrd="0" destOrd="0" presId="urn:microsoft.com/office/officeart/2005/8/layout/chevron1"/>
    <dgm:cxn modelId="{69CCDD84-A944-4887-B503-C6B80078A333}" srcId="{60AD0C62-3615-4C6D-BD7C-09416B067220}" destId="{014E96C8-3A37-49F0-A02B-CB6A8127F003}" srcOrd="2" destOrd="0" parTransId="{2F3F4D2F-B48C-491E-B99F-85090A6F8753}" sibTransId="{C9AD55AF-24CF-455A-A312-AB6373D07F10}"/>
    <dgm:cxn modelId="{93B079DA-A92D-4131-9E36-683E3309CEFB}" srcId="{60AD0C62-3615-4C6D-BD7C-09416B067220}" destId="{B02C8C92-11D6-4F79-B140-65C7E2583E9D}" srcOrd="0" destOrd="0" parTransId="{FC4E7CC2-68A7-4060-9939-476C0F6B57EF}" sibTransId="{A271588E-353D-4504-8026-59324346F7F9}"/>
    <dgm:cxn modelId="{729714C9-74FC-4955-A6B0-5A613C55F249}" type="presParOf" srcId="{6829E828-1ECB-4B70-9DA8-2A9527AB75B6}" destId="{F3D1B846-EB31-4E65-9AEF-EAF09CBA869D}" srcOrd="0" destOrd="0" presId="urn:microsoft.com/office/officeart/2005/8/layout/chevron1"/>
    <dgm:cxn modelId="{B23B686F-B303-4257-AF67-EE826856DDE3}" type="presParOf" srcId="{6829E828-1ECB-4B70-9DA8-2A9527AB75B6}" destId="{F718A227-1E13-4581-82C5-470176ABAAEA}" srcOrd="1" destOrd="0" presId="urn:microsoft.com/office/officeart/2005/8/layout/chevron1"/>
    <dgm:cxn modelId="{2E578BA1-2F94-4F83-AB9B-FEC052DE9153}" type="presParOf" srcId="{6829E828-1ECB-4B70-9DA8-2A9527AB75B6}" destId="{9ED0617A-27F0-41B7-94A3-4B6422C4B58A}" srcOrd="2" destOrd="0" presId="urn:microsoft.com/office/officeart/2005/8/layout/chevron1"/>
    <dgm:cxn modelId="{B358564C-1BDC-4580-8BC6-BEE0D2A960E3}" type="presParOf" srcId="{6829E828-1ECB-4B70-9DA8-2A9527AB75B6}" destId="{BED0BD52-9467-45C2-9799-6078C1F6C1F7}" srcOrd="3" destOrd="0" presId="urn:microsoft.com/office/officeart/2005/8/layout/chevron1"/>
    <dgm:cxn modelId="{81F55BC5-961F-42A5-8621-02A243965439}" type="presParOf" srcId="{6829E828-1ECB-4B70-9DA8-2A9527AB75B6}" destId="{4B32AB16-E3DE-45AA-9B61-6CB6CD882C93}"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D1B846-EB31-4E65-9AEF-EAF09CBA869D}">
      <dsp:nvSpPr>
        <dsp:cNvPr id="0" name=""/>
        <dsp:cNvSpPr/>
      </dsp:nvSpPr>
      <dsp:spPr>
        <a:xfrm>
          <a:off x="2589" y="540886"/>
          <a:ext cx="3155007" cy="1737626"/>
        </a:xfrm>
        <a:prstGeom prst="chevron">
          <a:avLst/>
        </a:prstGeom>
        <a:solidFill>
          <a:schemeClr val="lt1">
            <a:hueOff val="0"/>
            <a:satOff val="0"/>
            <a:lumOff val="0"/>
            <a:alphaOff val="0"/>
          </a:schemeClr>
        </a:solidFill>
        <a:ln w="38100" cap="flat" cmpd="sng" algn="ctr">
          <a:solidFill>
            <a:srgbClr val="286CA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b="1" kern="1200" dirty="0" smtClean="0">
              <a:solidFill>
                <a:srgbClr val="00B050"/>
              </a:solidFill>
              <a:latin typeface="Calibri" panose="020F0502020204030204" pitchFamily="34" charset="0"/>
            </a:rPr>
            <a:t>Uniform Guidance</a:t>
          </a:r>
        </a:p>
        <a:p>
          <a:pPr marL="0" marR="0" lvl="0" indent="0" algn="ctr" defTabSz="914400" eaLnBrk="1" fontAlgn="auto" latinLnBrk="0" hangingPunct="1">
            <a:lnSpc>
              <a:spcPct val="100000"/>
            </a:lnSpc>
            <a:spcBef>
              <a:spcPct val="0"/>
            </a:spcBef>
            <a:spcAft>
              <a:spcPts val="0"/>
            </a:spcAft>
            <a:buClrTx/>
            <a:buSzTx/>
            <a:buFontTx/>
            <a:buNone/>
            <a:tabLst/>
            <a:defRPr/>
          </a:pPr>
          <a:endParaRPr lang="en-US" sz="1500" b="0" kern="1200" dirty="0" smtClean="0">
            <a:solidFill>
              <a:schemeClr val="accent6">
                <a:lumMod val="50000"/>
              </a:schemeClr>
            </a:solidFill>
            <a:latin typeface="Calibri" panose="020F0502020204030204"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en-US" sz="1400" b="0" kern="1200" dirty="0" smtClean="0">
              <a:solidFill>
                <a:schemeClr val="accent6">
                  <a:lumMod val="50000"/>
                </a:schemeClr>
              </a:solidFill>
              <a:latin typeface="Calibri" panose="020F0502020204030204" pitchFamily="34" charset="0"/>
            </a:rPr>
            <a:t>(eff. Dec 26, 2014 for all Federal awards)</a:t>
          </a:r>
          <a:r>
            <a:rPr lang="en-US" sz="1400" b="1" kern="1200" dirty="0" smtClean="0">
              <a:solidFill>
                <a:srgbClr val="00B050"/>
              </a:solidFill>
              <a:latin typeface="Calibri" panose="020F0502020204030204" pitchFamily="34" charset="0"/>
            </a:rPr>
            <a:t> </a:t>
          </a:r>
          <a:endParaRPr lang="en-US" sz="1400" kern="1200" dirty="0" smtClean="0"/>
        </a:p>
      </dsp:txBody>
      <dsp:txXfrm>
        <a:off x="871402" y="540886"/>
        <a:ext cx="1417381" cy="1737626"/>
      </dsp:txXfrm>
    </dsp:sp>
    <dsp:sp modelId="{9ED0617A-27F0-41B7-94A3-4B6422C4B58A}">
      <dsp:nvSpPr>
        <dsp:cNvPr id="0" name=""/>
        <dsp:cNvSpPr/>
      </dsp:nvSpPr>
      <dsp:spPr>
        <a:xfrm>
          <a:off x="2842096" y="540886"/>
          <a:ext cx="3155007" cy="1737626"/>
        </a:xfrm>
        <a:prstGeom prst="chevron">
          <a:avLst/>
        </a:prstGeom>
        <a:solidFill>
          <a:schemeClr val="lt1">
            <a:hueOff val="0"/>
            <a:satOff val="0"/>
            <a:lumOff val="0"/>
            <a:alphaOff val="0"/>
          </a:schemeClr>
        </a:solidFill>
        <a:ln w="38100" cap="flat" cmpd="sng" algn="ctr">
          <a:solidFill>
            <a:srgbClr val="286CA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00B050"/>
              </a:solidFill>
              <a:latin typeface="Calibri" panose="020F0502020204030204" pitchFamily="34" charset="0"/>
            </a:rPr>
            <a:t>Sponsored Expenditures Guidelines</a:t>
          </a:r>
        </a:p>
        <a:p>
          <a:pPr lvl="0" algn="ctr" defTabSz="800100">
            <a:lnSpc>
              <a:spcPct val="90000"/>
            </a:lnSpc>
            <a:spcBef>
              <a:spcPct val="0"/>
            </a:spcBef>
            <a:spcAft>
              <a:spcPct val="35000"/>
            </a:spcAft>
          </a:pPr>
          <a:r>
            <a:rPr lang="en-US" sz="1400" b="0" kern="1200" dirty="0" smtClean="0">
              <a:solidFill>
                <a:schemeClr val="accent6">
                  <a:lumMod val="50000"/>
                </a:schemeClr>
              </a:solidFill>
              <a:latin typeface="Calibri" panose="020F0502020204030204" pitchFamily="34" charset="0"/>
            </a:rPr>
            <a:t>(eff. Dec 26, 2014 for all Federal awards)</a:t>
          </a:r>
          <a:r>
            <a:rPr lang="en-US" sz="1400" b="1" kern="1200" dirty="0" smtClean="0">
              <a:solidFill>
                <a:srgbClr val="00B050"/>
              </a:solidFill>
              <a:latin typeface="Calibri" panose="020F0502020204030204" pitchFamily="34" charset="0"/>
            </a:rPr>
            <a:t> </a:t>
          </a:r>
          <a:endParaRPr lang="en-US" sz="1400" kern="1200" dirty="0"/>
        </a:p>
      </dsp:txBody>
      <dsp:txXfrm>
        <a:off x="3710909" y="540886"/>
        <a:ext cx="1417381" cy="1737626"/>
      </dsp:txXfrm>
    </dsp:sp>
    <dsp:sp modelId="{4B32AB16-E3DE-45AA-9B61-6CB6CD882C93}">
      <dsp:nvSpPr>
        <dsp:cNvPr id="0" name=""/>
        <dsp:cNvSpPr/>
      </dsp:nvSpPr>
      <dsp:spPr>
        <a:xfrm>
          <a:off x="5681602" y="540886"/>
          <a:ext cx="3155007" cy="1737626"/>
        </a:xfrm>
        <a:prstGeom prst="chevron">
          <a:avLst/>
        </a:prstGeom>
        <a:solidFill>
          <a:schemeClr val="lt1">
            <a:hueOff val="0"/>
            <a:satOff val="0"/>
            <a:lumOff val="0"/>
            <a:alphaOff val="0"/>
          </a:schemeClr>
        </a:solidFill>
        <a:ln w="38100" cap="flat" cmpd="sng" algn="ctr">
          <a:solidFill>
            <a:srgbClr val="286CA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00B050"/>
              </a:solidFill>
              <a:latin typeface="Calibri" panose="020F0502020204030204" pitchFamily="34" charset="0"/>
            </a:rPr>
            <a:t>Harvard’s Travel Policy Updates </a:t>
          </a:r>
        </a:p>
        <a:p>
          <a:pPr lvl="0" algn="ctr" defTabSz="800100">
            <a:lnSpc>
              <a:spcPct val="90000"/>
            </a:lnSpc>
            <a:spcBef>
              <a:spcPct val="0"/>
            </a:spcBef>
            <a:spcAft>
              <a:spcPct val="35000"/>
            </a:spcAft>
          </a:pPr>
          <a:r>
            <a:rPr lang="en-US" sz="1400" b="0" kern="1200" dirty="0" smtClean="0">
              <a:latin typeface="Calibri" panose="020F0502020204030204" pitchFamily="34" charset="0"/>
            </a:rPr>
            <a:t>(eff. March 1, 2016)</a:t>
          </a:r>
          <a:endParaRPr lang="en-US" sz="1400" kern="1200" dirty="0"/>
        </a:p>
      </dsp:txBody>
      <dsp:txXfrm>
        <a:off x="6550415" y="540886"/>
        <a:ext cx="1417381" cy="173762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913" cy="465138"/>
          </a:xfrm>
          <a:prstGeom prst="rect">
            <a:avLst/>
          </a:prstGeom>
        </p:spPr>
        <p:txBody>
          <a:bodyPr vert="horz" lIns="91416" tIns="45710" rIns="91416" bIns="45710" rtlCol="0"/>
          <a:lstStyle>
            <a:lvl1pPr algn="l">
              <a:defRPr sz="1200"/>
            </a:lvl1pPr>
          </a:lstStyle>
          <a:p>
            <a:endParaRPr lang="en-US" dirty="0"/>
          </a:p>
        </p:txBody>
      </p:sp>
      <p:sp>
        <p:nvSpPr>
          <p:cNvPr id="3" name="Date Placeholder 2"/>
          <p:cNvSpPr>
            <a:spLocks noGrp="1"/>
          </p:cNvSpPr>
          <p:nvPr>
            <p:ph type="dt" idx="1"/>
          </p:nvPr>
        </p:nvSpPr>
        <p:spPr>
          <a:xfrm>
            <a:off x="3897315" y="0"/>
            <a:ext cx="2982912" cy="465138"/>
          </a:xfrm>
          <a:prstGeom prst="rect">
            <a:avLst/>
          </a:prstGeom>
        </p:spPr>
        <p:txBody>
          <a:bodyPr vert="horz" lIns="91416" tIns="45710" rIns="91416" bIns="45710" rtlCol="0"/>
          <a:lstStyle>
            <a:lvl1pPr algn="r">
              <a:defRPr sz="1200"/>
            </a:lvl1pPr>
          </a:lstStyle>
          <a:p>
            <a:fld id="{78DC1588-82CD-4792-A1D3-D9B96C702CAA}" type="datetimeFigureOut">
              <a:rPr lang="en-US" smtClean="0"/>
              <a:t>2/29/2016</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16" tIns="45710" rIns="91416" bIns="45710" rtlCol="0" anchor="ctr"/>
          <a:lstStyle/>
          <a:p>
            <a:endParaRPr lang="en-US" dirty="0"/>
          </a:p>
        </p:txBody>
      </p:sp>
      <p:sp>
        <p:nvSpPr>
          <p:cNvPr id="5" name="Notes Placeholder 4"/>
          <p:cNvSpPr>
            <a:spLocks noGrp="1"/>
          </p:cNvSpPr>
          <p:nvPr>
            <p:ph type="body" sz="quarter" idx="3"/>
          </p:nvPr>
        </p:nvSpPr>
        <p:spPr>
          <a:xfrm>
            <a:off x="688975" y="4416429"/>
            <a:ext cx="5505450" cy="4183063"/>
          </a:xfrm>
          <a:prstGeom prst="rect">
            <a:avLst/>
          </a:prstGeom>
        </p:spPr>
        <p:txBody>
          <a:bodyPr vert="horz" lIns="91416" tIns="45710" rIns="91416" bIns="4571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7"/>
            <a:ext cx="2982913" cy="465138"/>
          </a:xfrm>
          <a:prstGeom prst="rect">
            <a:avLst/>
          </a:prstGeom>
        </p:spPr>
        <p:txBody>
          <a:bodyPr vert="horz" lIns="91416" tIns="45710" rIns="91416" bIns="4571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7315" y="8829677"/>
            <a:ext cx="2982912" cy="465138"/>
          </a:xfrm>
          <a:prstGeom prst="rect">
            <a:avLst/>
          </a:prstGeom>
        </p:spPr>
        <p:txBody>
          <a:bodyPr vert="horz" lIns="91416" tIns="45710" rIns="91416" bIns="45710" rtlCol="0" anchor="b"/>
          <a:lstStyle>
            <a:lvl1pPr algn="r">
              <a:defRPr sz="1200"/>
            </a:lvl1pPr>
          </a:lstStyle>
          <a:p>
            <a:fld id="{7E824D08-CEB5-4EF0-8064-FC275F1521A4}" type="slidenum">
              <a:rPr lang="en-US" smtClean="0"/>
              <a:t>‹#›</a:t>
            </a:fld>
            <a:endParaRPr lang="en-US" dirty="0"/>
          </a:p>
        </p:txBody>
      </p:sp>
    </p:spTree>
    <p:extLst>
      <p:ext uri="{BB962C8B-B14F-4D97-AF65-F5344CB8AC3E}">
        <p14:creationId xmlns:p14="http://schemas.microsoft.com/office/powerpoint/2010/main" val="343174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a:t>
            </a:fld>
            <a:endParaRPr lang="en-US" dirty="0"/>
          </a:p>
        </p:txBody>
      </p:sp>
    </p:spTree>
    <p:extLst>
      <p:ext uri="{BB962C8B-B14F-4D97-AF65-F5344CB8AC3E}">
        <p14:creationId xmlns:p14="http://schemas.microsoft.com/office/powerpoint/2010/main" val="4171725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824D08-CEB5-4EF0-8064-FC275F1521A4}" type="slidenum">
              <a:rPr lang="en-US" smtClean="0"/>
              <a:t>10</a:t>
            </a:fld>
            <a:endParaRPr lang="en-US" dirty="0"/>
          </a:p>
        </p:txBody>
      </p:sp>
    </p:spTree>
    <p:extLst>
      <p:ext uri="{BB962C8B-B14F-4D97-AF65-F5344CB8AC3E}">
        <p14:creationId xmlns:p14="http://schemas.microsoft.com/office/powerpoint/2010/main" val="1277896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Effective March 1, 2016 an itemized receipt for a meal is needed even if the total amount of the bill is less than $75.</a:t>
            </a:r>
          </a:p>
          <a:p>
            <a:endParaRPr lang="en-US" dirty="0" smtClean="0"/>
          </a:p>
          <a:p>
            <a:r>
              <a:rPr lang="en-US" dirty="0" smtClean="0"/>
              <a:t>If an itemized receipt is not available, complete a Missing Receipt Affidavit (MRA), and: </a:t>
            </a:r>
          </a:p>
          <a:p>
            <a:r>
              <a:rPr lang="en-US" dirty="0" smtClean="0"/>
              <a:t>- If the meal(s) did not include alcohol, the traveler must attest in writing that no alcohol was charged, and the entire amount can be charged to the appropriate federal award.  </a:t>
            </a:r>
          </a:p>
          <a:p>
            <a:endParaRPr lang="en-US" dirty="0" smtClean="0"/>
          </a:p>
          <a:p>
            <a:r>
              <a:rPr lang="en-US" dirty="0" smtClean="0"/>
              <a:t>-If the meal(s) did include alcohol and the traveler can attest in writing the alcohol cost, then the alcohol portion of the meal costs, along with the applicable tax and tip, must be charged to a non-sponsored account (using object code 8450). The remainder of the meal costs can be charged to the appropriate federal award.  </a:t>
            </a:r>
          </a:p>
          <a:p>
            <a:endParaRPr lang="en-US" dirty="0" smtClean="0"/>
          </a:p>
          <a:p>
            <a:r>
              <a:rPr lang="en-US" dirty="0" smtClean="0"/>
              <a:t>-If alcohol was included and the traveler CANNOT attest to the alcohol cost, then no portion of the meal costs can be charged to a federal award.</a:t>
            </a:r>
          </a:p>
          <a:p>
            <a:endParaRPr lang="en-US" dirty="0" smtClean="0"/>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11</a:t>
            </a:fld>
            <a:endParaRPr lang="en-US" dirty="0"/>
          </a:p>
        </p:txBody>
      </p:sp>
    </p:spTree>
    <p:extLst>
      <p:ext uri="{BB962C8B-B14F-4D97-AF65-F5344CB8AC3E}">
        <p14:creationId xmlns:p14="http://schemas.microsoft.com/office/powerpoint/2010/main" val="447804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a:t>
            </a:r>
          </a:p>
        </p:txBody>
      </p:sp>
      <p:sp>
        <p:nvSpPr>
          <p:cNvPr id="4" name="Slide Number Placeholder 3"/>
          <p:cNvSpPr>
            <a:spLocks noGrp="1"/>
          </p:cNvSpPr>
          <p:nvPr>
            <p:ph type="sldNum" sz="quarter" idx="10"/>
          </p:nvPr>
        </p:nvSpPr>
        <p:spPr/>
        <p:txBody>
          <a:bodyPr/>
          <a:lstStyle/>
          <a:p>
            <a:fld id="{7E824D08-CEB5-4EF0-8064-FC275F1521A4}" type="slidenum">
              <a:rPr lang="en-US" smtClean="0"/>
              <a:t>12</a:t>
            </a:fld>
            <a:endParaRPr lang="en-US" dirty="0"/>
          </a:p>
        </p:txBody>
      </p:sp>
    </p:spTree>
    <p:extLst>
      <p:ext uri="{BB962C8B-B14F-4D97-AF65-F5344CB8AC3E}">
        <p14:creationId xmlns:p14="http://schemas.microsoft.com/office/powerpoint/2010/main" val="17123399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a:t>
            </a:r>
          </a:p>
          <a:p>
            <a:r>
              <a:rPr lang="en-US" dirty="0" smtClean="0"/>
              <a:t>Talk about how UG distinguishes between indirect and direct cost depending on the why for travel expense</a:t>
            </a:r>
          </a:p>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13</a:t>
            </a:fld>
            <a:endParaRPr lang="en-US" dirty="0"/>
          </a:p>
        </p:txBody>
      </p:sp>
    </p:spTree>
    <p:extLst>
      <p:ext uri="{BB962C8B-B14F-4D97-AF65-F5344CB8AC3E}">
        <p14:creationId xmlns:p14="http://schemas.microsoft.com/office/powerpoint/2010/main" val="1712339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14</a:t>
            </a:fld>
            <a:endParaRPr lang="en-US" dirty="0"/>
          </a:p>
        </p:txBody>
      </p:sp>
    </p:spTree>
    <p:extLst>
      <p:ext uri="{BB962C8B-B14F-4D97-AF65-F5344CB8AC3E}">
        <p14:creationId xmlns:p14="http://schemas.microsoft.com/office/powerpoint/2010/main" val="3213395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15</a:t>
            </a:fld>
            <a:endParaRPr lang="en-US" dirty="0"/>
          </a:p>
        </p:txBody>
      </p:sp>
    </p:spTree>
    <p:extLst>
      <p:ext uri="{BB962C8B-B14F-4D97-AF65-F5344CB8AC3E}">
        <p14:creationId xmlns:p14="http://schemas.microsoft.com/office/powerpoint/2010/main" val="3213395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What supporting documentation would</a:t>
            </a:r>
            <a:r>
              <a:rPr lang="en-US" baseline="0" dirty="0" smtClean="0"/>
              <a:t> you include for Brad Student?</a:t>
            </a:r>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16</a:t>
            </a:fld>
            <a:endParaRPr lang="en-US" dirty="0"/>
          </a:p>
        </p:txBody>
      </p:sp>
    </p:spTree>
    <p:extLst>
      <p:ext uri="{BB962C8B-B14F-4D97-AF65-F5344CB8AC3E}">
        <p14:creationId xmlns:p14="http://schemas.microsoft.com/office/powerpoint/2010/main" val="37616210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a:t>
            </a:r>
            <a:r>
              <a:rPr lang="en-US" baseline="0" dirty="0" smtClean="0"/>
              <a:t> point:</a:t>
            </a:r>
          </a:p>
          <a:p>
            <a:r>
              <a:rPr lang="en-US" dirty="0" smtClean="0"/>
              <a:t>If subsidized by third party, either cannot be reimbursed by Harvard but by the third party, or charged to a discretionary Harvard account and later reimbursed to Harvard with supporting documentation.</a:t>
            </a:r>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17</a:t>
            </a:fld>
            <a:endParaRPr lang="en-US" dirty="0"/>
          </a:p>
        </p:txBody>
      </p:sp>
    </p:spTree>
    <p:extLst>
      <p:ext uri="{BB962C8B-B14F-4D97-AF65-F5344CB8AC3E}">
        <p14:creationId xmlns:p14="http://schemas.microsoft.com/office/powerpoint/2010/main" val="447804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18</a:t>
            </a:fld>
            <a:endParaRPr lang="en-US" dirty="0"/>
          </a:p>
        </p:txBody>
      </p:sp>
    </p:spTree>
    <p:extLst>
      <p:ext uri="{BB962C8B-B14F-4D97-AF65-F5344CB8AC3E}">
        <p14:creationId xmlns:p14="http://schemas.microsoft.com/office/powerpoint/2010/main" val="447804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a:t>
            </a:r>
            <a:r>
              <a:rPr lang="en-US" baseline="0" dirty="0" smtClean="0"/>
              <a:t> point:</a:t>
            </a:r>
          </a:p>
        </p:txBody>
      </p:sp>
      <p:sp>
        <p:nvSpPr>
          <p:cNvPr id="4" name="Slide Number Placeholder 3"/>
          <p:cNvSpPr>
            <a:spLocks noGrp="1"/>
          </p:cNvSpPr>
          <p:nvPr>
            <p:ph type="sldNum" sz="quarter" idx="10"/>
          </p:nvPr>
        </p:nvSpPr>
        <p:spPr/>
        <p:txBody>
          <a:bodyPr/>
          <a:lstStyle/>
          <a:p>
            <a:fld id="{7E824D08-CEB5-4EF0-8064-FC275F1521A4}" type="slidenum">
              <a:rPr lang="en-US" smtClean="0"/>
              <a:t>19</a:t>
            </a:fld>
            <a:endParaRPr lang="en-US" dirty="0"/>
          </a:p>
        </p:txBody>
      </p:sp>
    </p:spTree>
    <p:extLst>
      <p:ext uri="{BB962C8B-B14F-4D97-AF65-F5344CB8AC3E}">
        <p14:creationId xmlns:p14="http://schemas.microsoft.com/office/powerpoint/2010/main" val="44780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FINDING THE MOST ECONOMICAL FARES</a:t>
            </a:r>
          </a:p>
          <a:p>
            <a:pPr marL="621466" lvl="1" indent="-169491">
              <a:buFont typeface="Arial" panose="020B0604020202020204" pitchFamily="34" charset="0"/>
              <a:buChar char="•"/>
            </a:pPr>
            <a:r>
              <a:rPr lang="en-US" sz="1100" dirty="0"/>
              <a:t>What, if anything is needed for documentation</a:t>
            </a:r>
          </a:p>
          <a:p>
            <a:pPr lvl="1"/>
            <a:endParaRPr lang="en-US" sz="1100" dirty="0"/>
          </a:p>
          <a:p>
            <a:r>
              <a:rPr lang="en-US" sz="1100" dirty="0"/>
              <a:t>USING DOMESTIC CARRIERS</a:t>
            </a:r>
          </a:p>
          <a:p>
            <a:pPr marL="621466" lvl="1" indent="-169491">
              <a:buFont typeface="Arial" panose="020B0604020202020204" pitchFamily="34" charset="0"/>
              <a:buChar char="•"/>
            </a:pPr>
            <a:r>
              <a:rPr lang="en-US" sz="1100" dirty="0"/>
              <a:t>Fly America Act</a:t>
            </a:r>
          </a:p>
          <a:p>
            <a:pPr marL="621466" lvl="1" indent="-169491">
              <a:buFont typeface="Arial" panose="020B0604020202020204" pitchFamily="34" charset="0"/>
              <a:buChar char="•"/>
            </a:pPr>
            <a:r>
              <a:rPr lang="en-US" sz="1100" dirty="0"/>
              <a:t>Open Skies Agreement</a:t>
            </a:r>
            <a:br>
              <a:rPr lang="en-US" sz="1100" dirty="0"/>
            </a:br>
            <a:endParaRPr lang="en-US" sz="1100" dirty="0"/>
          </a:p>
          <a:p>
            <a:r>
              <a:rPr lang="en-US" sz="1100" dirty="0"/>
              <a:t>ESTABLISHING A FRAMEWORK AND PROCESS FOR EXCEPTIONS TO BASIC POLICIES</a:t>
            </a:r>
          </a:p>
          <a:p>
            <a:pPr marL="621466" lvl="1" indent="-169491">
              <a:buFont typeface="Arial" panose="020B0604020202020204" pitchFamily="34" charset="0"/>
              <a:buChar char="•"/>
            </a:pPr>
            <a:r>
              <a:rPr lang="en-US" sz="1100" dirty="0"/>
              <a:t>refundable ticket</a:t>
            </a:r>
          </a:p>
          <a:p>
            <a:pPr marL="621466" lvl="1" indent="-169491">
              <a:buFont typeface="Arial" panose="020B0604020202020204" pitchFamily="34" charset="0"/>
              <a:buChar char="•"/>
            </a:pPr>
            <a:r>
              <a:rPr lang="en-US" sz="1100" dirty="0"/>
              <a:t>travel insurance</a:t>
            </a:r>
          </a:p>
          <a:p>
            <a:pPr marL="621466" lvl="1" indent="-169491">
              <a:buFont typeface="Arial" panose="020B0604020202020204" pitchFamily="34" charset="0"/>
              <a:buChar char="•"/>
            </a:pPr>
            <a:r>
              <a:rPr lang="en-US" sz="1100" dirty="0"/>
              <a:t>business class</a:t>
            </a:r>
          </a:p>
          <a:p>
            <a:pPr marL="621466" lvl="1" indent="-169491">
              <a:buFont typeface="Arial" panose="020B0604020202020204" pitchFamily="34" charset="0"/>
              <a:buChar char="•"/>
            </a:pPr>
            <a:r>
              <a:rPr lang="en-US" sz="1100" dirty="0"/>
              <a:t>medical exception letters</a:t>
            </a:r>
          </a:p>
          <a:p>
            <a:pPr marL="621466" lvl="1" indent="-169491">
              <a:buFont typeface="Arial" panose="020B0604020202020204" pitchFamily="34" charset="0"/>
              <a:buChar char="•"/>
            </a:pPr>
            <a:r>
              <a:rPr lang="en-US" sz="1100" dirty="0"/>
              <a:t>Federal Lowest Economy Airfare Travel Reimbursement Exception Form</a:t>
            </a:r>
          </a:p>
          <a:p>
            <a:pPr marL="621466" lvl="1" indent="-169491">
              <a:buFont typeface="Arial" panose="020B0604020202020204" pitchFamily="34" charset="0"/>
              <a:buChar char="•"/>
            </a:pPr>
            <a:r>
              <a:rPr lang="en-US" sz="1100" dirty="0"/>
              <a:t>Fly America Travel and Reimbursement Exception Form</a:t>
            </a:r>
          </a:p>
          <a:p>
            <a:pPr marL="451975" lvl="1"/>
            <a:endParaRPr lang="en-US" sz="1100" dirty="0"/>
          </a:p>
          <a:p>
            <a:pPr lvl="1"/>
            <a:r>
              <a:rPr lang="en-US" sz="1100" dirty="0"/>
              <a:t>Alcohol on meals (required receipts)</a:t>
            </a:r>
          </a:p>
          <a:p>
            <a:pPr lvl="1"/>
            <a:endParaRPr lang="en-US" sz="1100" dirty="0"/>
          </a:p>
          <a:p>
            <a:r>
              <a:rPr lang="en-US" sz="1100" dirty="0"/>
              <a:t>ALLOCABILITY</a:t>
            </a:r>
          </a:p>
          <a:p>
            <a:pPr marL="621466" lvl="1" indent="-169491">
              <a:buFont typeface="Arial" panose="020B0604020202020204" pitchFamily="34" charset="0"/>
              <a:buChar char="•"/>
            </a:pPr>
            <a:r>
              <a:rPr lang="en-US" sz="1100" dirty="0"/>
              <a:t>Who is traveling and for what reason, how does it relate to the grant</a:t>
            </a:r>
          </a:p>
          <a:p>
            <a:endParaRPr lang="en-US" sz="1100" dirty="0"/>
          </a:p>
        </p:txBody>
      </p:sp>
      <p:sp>
        <p:nvSpPr>
          <p:cNvPr id="4" name="Slide Number Placeholder 3"/>
          <p:cNvSpPr>
            <a:spLocks noGrp="1"/>
          </p:cNvSpPr>
          <p:nvPr>
            <p:ph type="sldNum" sz="quarter" idx="10"/>
          </p:nvPr>
        </p:nvSpPr>
        <p:spPr/>
        <p:txBody>
          <a:bodyPr/>
          <a:lstStyle/>
          <a:p>
            <a:fld id="{7E824D08-CEB5-4EF0-8064-FC275F1521A4}" type="slidenum">
              <a:rPr lang="en-US" smtClean="0"/>
              <a:t>2</a:t>
            </a:fld>
            <a:endParaRPr lang="en-US" dirty="0"/>
          </a:p>
        </p:txBody>
      </p:sp>
    </p:spTree>
    <p:extLst>
      <p:ext uri="{BB962C8B-B14F-4D97-AF65-F5344CB8AC3E}">
        <p14:creationId xmlns:p14="http://schemas.microsoft.com/office/powerpoint/2010/main" val="2243510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824D08-CEB5-4EF0-8064-FC275F1521A4}" type="slidenum">
              <a:rPr lang="en-US" smtClean="0"/>
              <a:t>20</a:t>
            </a:fld>
            <a:endParaRPr lang="en-US" dirty="0"/>
          </a:p>
        </p:txBody>
      </p:sp>
    </p:spTree>
    <p:extLst>
      <p:ext uri="{BB962C8B-B14F-4D97-AF65-F5344CB8AC3E}">
        <p14:creationId xmlns:p14="http://schemas.microsoft.com/office/powerpoint/2010/main" val="3947460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21</a:t>
            </a:fld>
            <a:endParaRPr lang="en-US" dirty="0"/>
          </a:p>
        </p:txBody>
      </p:sp>
    </p:spTree>
    <p:extLst>
      <p:ext uri="{BB962C8B-B14F-4D97-AF65-F5344CB8AC3E}">
        <p14:creationId xmlns:p14="http://schemas.microsoft.com/office/powerpoint/2010/main" val="3693609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824D08-CEB5-4EF0-8064-FC275F1521A4}" type="slidenum">
              <a:rPr lang="en-US" smtClean="0"/>
              <a:t>22</a:t>
            </a:fld>
            <a:endParaRPr lang="en-US" dirty="0"/>
          </a:p>
        </p:txBody>
      </p:sp>
    </p:spTree>
    <p:extLst>
      <p:ext uri="{BB962C8B-B14F-4D97-AF65-F5344CB8AC3E}">
        <p14:creationId xmlns:p14="http://schemas.microsoft.com/office/powerpoint/2010/main" val="1129589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824D08-CEB5-4EF0-8064-FC275F1521A4}" type="slidenum">
              <a:rPr lang="en-US" smtClean="0"/>
              <a:t>3</a:t>
            </a:fld>
            <a:endParaRPr lang="en-US" dirty="0"/>
          </a:p>
        </p:txBody>
      </p:sp>
    </p:spTree>
    <p:extLst>
      <p:ext uri="{BB962C8B-B14F-4D97-AF65-F5344CB8AC3E}">
        <p14:creationId xmlns:p14="http://schemas.microsoft.com/office/powerpoint/2010/main" val="4266421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a:t>
            </a:r>
          </a:p>
          <a:p>
            <a:r>
              <a:rPr lang="en-US" dirty="0" smtClean="0"/>
              <a:t>These are points that approvers </a:t>
            </a:r>
            <a:r>
              <a:rPr lang="en-US" baseline="0" dirty="0" smtClean="0"/>
              <a:t>look for when reviewing reimbursement requests.</a:t>
            </a:r>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4</a:t>
            </a:fld>
            <a:endParaRPr lang="en-US" dirty="0"/>
          </a:p>
        </p:txBody>
      </p:sp>
    </p:spTree>
    <p:extLst>
      <p:ext uri="{BB962C8B-B14F-4D97-AF65-F5344CB8AC3E}">
        <p14:creationId xmlns:p14="http://schemas.microsoft.com/office/powerpoint/2010/main" val="4156294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a:t>
            </a:r>
          </a:p>
          <a:p>
            <a:pPr defTabSz="914167">
              <a:defRPr/>
            </a:pPr>
            <a:r>
              <a:rPr lang="en-US" dirty="0" smtClean="0"/>
              <a:t>Is the fund being used for travel reimbursement sponsored, and is it the same fund supporting the traveler's salary?</a:t>
            </a:r>
          </a:p>
          <a:p>
            <a:pPr defTabSz="914167">
              <a:defRPr/>
            </a:pPr>
            <a:r>
              <a:rPr lang="en-US" dirty="0" smtClean="0"/>
              <a:t>Was the traveler expending effort on the award being charged during date of travel?</a:t>
            </a:r>
          </a:p>
          <a:p>
            <a:pPr defTabSz="914167">
              <a:defRPr/>
            </a:pPr>
            <a:r>
              <a:rPr lang="en-US" dirty="0" smtClean="0"/>
              <a:t>Concur is</a:t>
            </a:r>
            <a:r>
              <a:rPr lang="en-US" baseline="0" dirty="0" smtClean="0"/>
              <a:t> planned to be the new platform for reimbursements; MCB members (Frank, Carol, Val, Ronnie and Nathalie) are testers – any other volunteers?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5</a:t>
            </a:fld>
            <a:endParaRPr lang="en-US" dirty="0"/>
          </a:p>
        </p:txBody>
      </p:sp>
    </p:spTree>
    <p:extLst>
      <p:ext uri="{BB962C8B-B14F-4D97-AF65-F5344CB8AC3E}">
        <p14:creationId xmlns:p14="http://schemas.microsoft.com/office/powerpoint/2010/main" val="1730265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generic screenshot of the platform.</a:t>
            </a:r>
          </a:p>
          <a:p>
            <a:r>
              <a:rPr lang="en-US" dirty="0" smtClean="0"/>
              <a:t>We</a:t>
            </a:r>
            <a:r>
              <a:rPr lang="en-US" baseline="0" dirty="0" smtClean="0"/>
              <a:t> anticipate that the fields will map to the various components of our business description.</a:t>
            </a:r>
          </a:p>
          <a:p>
            <a:r>
              <a:rPr lang="en-US" baseline="0" dirty="0" smtClean="0"/>
              <a:t>Features include being the uploading of receipts, and other types of back up documentation.</a:t>
            </a:r>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6</a:t>
            </a:fld>
            <a:endParaRPr lang="en-US" dirty="0"/>
          </a:p>
        </p:txBody>
      </p:sp>
    </p:spTree>
    <p:extLst>
      <p:ext uri="{BB962C8B-B14F-4D97-AF65-F5344CB8AC3E}">
        <p14:creationId xmlns:p14="http://schemas.microsoft.com/office/powerpoint/2010/main" val="3882197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a:t>
            </a:r>
          </a:p>
          <a:p>
            <a:pPr defTabSz="914167">
              <a:defRPr/>
            </a:pPr>
            <a:r>
              <a:rPr lang="en-US" dirty="0" smtClean="0"/>
              <a:t>Quick tip: Always check list because some countries are considered/assumed to be part of the EU when officially they are not (i.e., Turkey), and conversely when non-EU countries airlines are added to the list of Open Skies Agreement (Norway</a:t>
            </a:r>
            <a:r>
              <a:rPr lang="en-US" baseline="0" dirty="0" smtClean="0"/>
              <a:t> and Iceland)</a:t>
            </a:r>
            <a:endParaRPr lang="en-US" dirty="0" smtClean="0"/>
          </a:p>
          <a:p>
            <a:r>
              <a:rPr lang="en-US" dirty="0" smtClean="0"/>
              <a:t>Special considerations for Switzerland,</a:t>
            </a:r>
            <a:r>
              <a:rPr lang="en-US" baseline="0" dirty="0" smtClean="0"/>
              <a:t> </a:t>
            </a:r>
            <a:r>
              <a:rPr lang="en-US" dirty="0" smtClean="0"/>
              <a:t>Japan and Australia</a:t>
            </a:r>
          </a:p>
          <a:p>
            <a:r>
              <a:rPr lang="en-US" dirty="0" smtClean="0"/>
              <a:t>For other sponsored awards, check terms for any special travel considerations, or ask PM.</a:t>
            </a:r>
          </a:p>
          <a:p>
            <a:r>
              <a:rPr lang="en-US" dirty="0" smtClean="0"/>
              <a:t>Code</a:t>
            </a:r>
            <a:r>
              <a:rPr lang="en-US" baseline="0" dirty="0" smtClean="0"/>
              <a:t> share.</a:t>
            </a:r>
            <a:endParaRPr lang="en-US" dirty="0" smtClean="0"/>
          </a:p>
          <a:p>
            <a:pPr defTabSz="914167">
              <a:defRPr/>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7</a:t>
            </a:fld>
            <a:endParaRPr lang="en-US" dirty="0"/>
          </a:p>
        </p:txBody>
      </p:sp>
    </p:spTree>
    <p:extLst>
      <p:ext uri="{BB962C8B-B14F-4D97-AF65-F5344CB8AC3E}">
        <p14:creationId xmlns:p14="http://schemas.microsoft.com/office/powerpoint/2010/main" val="2051099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a:t>
            </a:r>
          </a:p>
          <a:p>
            <a:endParaRPr lang="en-US" dirty="0" smtClean="0"/>
          </a:p>
        </p:txBody>
      </p:sp>
      <p:sp>
        <p:nvSpPr>
          <p:cNvPr id="4" name="Slide Number Placeholder 3"/>
          <p:cNvSpPr>
            <a:spLocks noGrp="1"/>
          </p:cNvSpPr>
          <p:nvPr>
            <p:ph type="sldNum" sz="quarter" idx="10"/>
          </p:nvPr>
        </p:nvSpPr>
        <p:spPr/>
        <p:txBody>
          <a:bodyPr/>
          <a:lstStyle/>
          <a:p>
            <a:fld id="{7E824D08-CEB5-4EF0-8064-FC275F1521A4}" type="slidenum">
              <a:rPr lang="en-US" smtClean="0"/>
              <a:t>8</a:t>
            </a:fld>
            <a:endParaRPr lang="en-US" dirty="0"/>
          </a:p>
        </p:txBody>
      </p:sp>
    </p:spTree>
    <p:extLst>
      <p:ext uri="{BB962C8B-B14F-4D97-AF65-F5344CB8AC3E}">
        <p14:creationId xmlns:p14="http://schemas.microsoft.com/office/powerpoint/2010/main" val="3218027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Calibri" panose="020F0502020204030204" pitchFamily="34" charset="0"/>
              </a:rPr>
              <a:t>Business class or upgraded economy travel is NOT allowed as a direct charge to a federal award unless the available basic economy options would: </a:t>
            </a:r>
          </a:p>
          <a:p>
            <a:r>
              <a:rPr lang="en-US" dirty="0" smtClean="0">
                <a:latin typeface="Calibri" panose="020F0502020204030204" pitchFamily="34" charset="0"/>
              </a:rPr>
              <a:t>1. Fail to reasonably accommodate traveler’s medical needs</a:t>
            </a:r>
          </a:p>
          <a:p>
            <a:r>
              <a:rPr lang="en-US" dirty="0" smtClean="0">
                <a:latin typeface="Calibri" panose="020F0502020204030204" pitchFamily="34" charset="0"/>
              </a:rPr>
              <a:t>2. Require circuitous routing</a:t>
            </a:r>
          </a:p>
          <a:p>
            <a:r>
              <a:rPr lang="en-US" dirty="0" smtClean="0">
                <a:latin typeface="Calibri" panose="020F0502020204030204" pitchFamily="34" charset="0"/>
              </a:rPr>
              <a:t>3. Require travel during unreasonable hours</a:t>
            </a:r>
          </a:p>
          <a:p>
            <a:r>
              <a:rPr lang="en-US" dirty="0" smtClean="0">
                <a:latin typeface="Calibri" panose="020F0502020204030204" pitchFamily="34" charset="0"/>
              </a:rPr>
              <a:t>4. Excessively prolong the travel </a:t>
            </a:r>
          </a:p>
          <a:p>
            <a:r>
              <a:rPr lang="en-US" dirty="0" smtClean="0">
                <a:latin typeface="Calibri" panose="020F0502020204030204" pitchFamily="34" charset="0"/>
              </a:rPr>
              <a:t>or</a:t>
            </a:r>
          </a:p>
          <a:p>
            <a:r>
              <a:rPr lang="en-US" dirty="0" smtClean="0">
                <a:latin typeface="Calibri" panose="020F0502020204030204" pitchFamily="34" charset="0"/>
              </a:rPr>
              <a:t>5. Result in additional costs that offset savings. </a:t>
            </a:r>
          </a:p>
          <a:p>
            <a:r>
              <a:rPr lang="en-US" dirty="0" smtClean="0">
                <a:latin typeface="Calibri" panose="020F0502020204030204" pitchFamily="34" charset="0"/>
              </a:rPr>
              <a:t>The relevant exception should be documented with a flight comparison screen shot and a Federal Lowest Economy Airfare Travel Reimbursement Exception form signed by a school authorized approver.</a:t>
            </a:r>
          </a:p>
          <a:p>
            <a:endParaRPr lang="en-US" dirty="0" smtClean="0">
              <a:latin typeface="Calibri" panose="020F0502020204030204" pitchFamily="34" charset="0"/>
            </a:endParaRPr>
          </a:p>
          <a:p>
            <a:pPr defTabSz="914284">
              <a:defRPr/>
            </a:pPr>
            <a:r>
              <a:rPr lang="en-US" dirty="0" smtClean="0">
                <a:latin typeface="Calibri" panose="020F0502020204030204" pitchFamily="34" charset="0"/>
              </a:rPr>
              <a:t>If booking airfare that is in excess of lowest economy fare, and meets the criteria outlined in the FLEATREF, provide documentation with date stamp within one business day of airfare purchase date. If comparison documentation is not time stamped, then the business description must attest that the comparison airfare was generated within </a:t>
            </a:r>
            <a:r>
              <a:rPr lang="en-US" u="sng" dirty="0" smtClean="0">
                <a:latin typeface="Calibri" panose="020F0502020204030204" pitchFamily="34" charset="0"/>
              </a:rPr>
              <a:t>one business day of airfare purchase date. </a:t>
            </a:r>
          </a:p>
          <a:p>
            <a:pPr defTabSz="914284">
              <a:defRPr/>
            </a:pPr>
            <a:endParaRPr lang="en-US" dirty="0" smtClean="0">
              <a:latin typeface="Calibri" panose="020F0502020204030204" pitchFamily="34" charset="0"/>
            </a:endParaRPr>
          </a:p>
          <a:p>
            <a:pPr defTabSz="914284">
              <a:defRPr/>
            </a:pPr>
            <a:r>
              <a:rPr lang="en-US" dirty="0" smtClean="0">
                <a:latin typeface="Calibri" panose="020F0502020204030204" pitchFamily="34" charset="0"/>
              </a:rPr>
              <a:t>Briefly describe Fly America Act and Open Skies Agreement</a:t>
            </a:r>
          </a:p>
          <a:p>
            <a:endParaRPr lang="en-US" dirty="0" smtClean="0">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7E824D08-CEB5-4EF0-8064-FC275F1521A4}" type="slidenum">
              <a:rPr lang="en-US" smtClean="0"/>
              <a:t>9</a:t>
            </a:fld>
            <a:endParaRPr lang="en-US" dirty="0"/>
          </a:p>
        </p:txBody>
      </p:sp>
    </p:spTree>
    <p:extLst>
      <p:ext uri="{BB962C8B-B14F-4D97-AF65-F5344CB8AC3E}">
        <p14:creationId xmlns:p14="http://schemas.microsoft.com/office/powerpoint/2010/main" val="3436818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2995527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1914095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2022487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EDCEF3C-4E9C-4296-8E5C-67F990164BD2}" type="slidenum">
              <a:rPr lang="en-US" smtClean="0"/>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DCEF3C-4E9C-4296-8E5C-67F990164BD2}" type="slidenum">
              <a:rPr lang="en-US" smtClean="0"/>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4EDCEF3C-4E9C-4296-8E5C-67F990164BD2}"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DCEF3C-4E9C-4296-8E5C-67F990164BD2}" type="slidenum">
              <a:rPr lang="en-US" smtClean="0"/>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EDCEF3C-4E9C-4296-8E5C-67F990164BD2}" type="slidenum">
              <a:rPr lang="en-US" smtClean="0"/>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EDCEF3C-4E9C-4296-8E5C-67F990164BD2}" type="slidenum">
              <a:rPr lang="en-US" smtClean="0"/>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DCEF3C-4E9C-4296-8E5C-67F990164BD2}" type="slidenum">
              <a:rPr lang="en-US" smtClean="0"/>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DCEF3C-4E9C-4296-8E5C-67F990164BD2}" type="slidenum">
              <a:rPr lang="en-US" smtClean="0"/>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1549301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4EDCEF3C-4E9C-4296-8E5C-67F990164BD2}" type="slidenum">
              <a:rPr lang="en-US" smtClean="0"/>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DCEF3C-4E9C-4296-8E5C-67F990164BD2}" type="slidenum">
              <a:rPr lang="en-US" smtClean="0"/>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829178-2232-43A8-930A-5E98684F0004}"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DCEF3C-4E9C-4296-8E5C-67F990164BD2}"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407455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1522615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322803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120210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713010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2950087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F8314F-7E68-4018-BD89-83AFDBDB9A01}" type="datetimeFigureOut">
              <a:rPr lang="en-US" smtClean="0"/>
              <a:t>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3D1942-6127-4F01-8069-9EF38426C16D}" type="slidenum">
              <a:rPr lang="en-US" smtClean="0"/>
              <a:t>‹#›</a:t>
            </a:fld>
            <a:endParaRPr lang="en-US" dirty="0"/>
          </a:p>
        </p:txBody>
      </p:sp>
    </p:spTree>
    <p:extLst>
      <p:ext uri="{BB962C8B-B14F-4D97-AF65-F5344CB8AC3E}">
        <p14:creationId xmlns:p14="http://schemas.microsoft.com/office/powerpoint/2010/main" val="1488284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F8314F-7E68-4018-BD89-83AFDBDB9A01}" type="datetimeFigureOut">
              <a:rPr lang="en-US" smtClean="0"/>
              <a:t>2/29/2016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3D1942-6127-4F01-8069-9EF38426C16D}" type="slidenum">
              <a:rPr lang="en-US" smtClean="0"/>
              <a:t>‹#›</a:t>
            </a:fld>
            <a:endParaRPr lang="en-US" dirty="0"/>
          </a:p>
        </p:txBody>
      </p:sp>
    </p:spTree>
    <p:extLst>
      <p:ext uri="{BB962C8B-B14F-4D97-AF65-F5344CB8AC3E}">
        <p14:creationId xmlns:p14="http://schemas.microsoft.com/office/powerpoint/2010/main" val="2081247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A829178-2232-43A8-930A-5E98684F0004}" type="datetimeFigureOut">
              <a:rPr lang="en-US" smtClean="0"/>
              <a:t>2/29/2016</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EDCEF3C-4E9C-4296-8E5C-67F990164BD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package" Target="../embeddings/Microsoft_Excel_Worksheet1.xlsx"/></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http://policies.fad.harvard.edu/files/fad_policies/files/employee_gifts_download_0.pdf?m=1375718517" TargetMode="Externa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8" Type="http://schemas.openxmlformats.org/officeDocument/2006/relationships/hyperlink" Target="http://osp.finance.harvard.edu/travel-policy" TargetMode="External"/><Relationship Id="rId3" Type="http://schemas.openxmlformats.org/officeDocument/2006/relationships/hyperlink" Target="http://finance.mcb.harvard.edu/mcb-travel" TargetMode="External"/><Relationship Id="rId7" Type="http://schemas.openxmlformats.org/officeDocument/2006/relationships/hyperlink" Target="http://www.gsa.gov/portal/content/103191" TargetMode="External"/><Relationship Id="rId2" Type="http://schemas.openxmlformats.org/officeDocument/2006/relationships/notesSlide" Target="../notesSlides/notesSlide21.xml"/><Relationship Id="rId1" Type="http://schemas.openxmlformats.org/officeDocument/2006/relationships/slideLayout" Target="../slideLayouts/slideLayout13.xml"/><Relationship Id="rId6" Type="http://schemas.openxmlformats.org/officeDocument/2006/relationships/hyperlink" Target="http://policies.fad.harvard.edu/fellowships-vs-reimbursements" TargetMode="External"/><Relationship Id="rId11" Type="http://schemas.openxmlformats.org/officeDocument/2006/relationships/image" Target="../media/image8.png"/><Relationship Id="rId5" Type="http://schemas.openxmlformats.org/officeDocument/2006/relationships/hyperlink" Target="http://osp.finance.harvard.edu/sponsored-expenditures-guidelines" TargetMode="External"/><Relationship Id="rId10" Type="http://schemas.openxmlformats.org/officeDocument/2006/relationships/hyperlink" Target="http://www.state.gov/e/eb/tra/ata/" TargetMode="External"/><Relationship Id="rId4" Type="http://schemas.openxmlformats.org/officeDocument/2006/relationships/hyperlink" Target="http://eureka.harvard.edu/Eureka/Tools/aicc_launch.cfm?sid=1453480484539&amp;course_ID=1488&amp;location=http://eureka.harvard.edu/Eureka/aicc_content/Course_1488_federal_travel_regulations/index_lms.html" TargetMode="External"/><Relationship Id="rId9" Type="http://schemas.openxmlformats.org/officeDocument/2006/relationships/hyperlink" Target="http://osp.finance.harvard.edu/travel-policy#re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MCB Travel Workshop FY16</a:t>
            </a:r>
          </a:p>
        </p:txBody>
      </p:sp>
      <p:sp>
        <p:nvSpPr>
          <p:cNvPr id="6" name="Subtitle 5"/>
          <p:cNvSpPr>
            <a:spLocks noGrp="1"/>
          </p:cNvSpPr>
          <p:nvPr>
            <p:ph type="subTitle" idx="1"/>
          </p:nvPr>
        </p:nvSpPr>
        <p:spPr>
          <a:xfrm>
            <a:off x="1371600" y="3886200"/>
            <a:ext cx="6705600" cy="1752600"/>
          </a:xfrm>
        </p:spPr>
        <p:txBody>
          <a:bodyPr/>
          <a:lstStyle/>
          <a:p>
            <a:r>
              <a:rPr lang="en-US" dirty="0" smtClean="0">
                <a:solidFill>
                  <a:schemeClr val="tx1"/>
                </a:solidFill>
                <a:latin typeface="+mj-lt"/>
              </a:rPr>
              <a:t>Presented Monday, February 29, 2016</a:t>
            </a:r>
          </a:p>
          <a:p>
            <a:r>
              <a:rPr lang="en-US" dirty="0" smtClean="0">
                <a:solidFill>
                  <a:schemeClr val="tx1"/>
                </a:solidFill>
                <a:latin typeface="+mj-lt"/>
              </a:rPr>
              <a:t>MCB Lab Admin Forum</a:t>
            </a:r>
            <a:endParaRPr lang="en-US" dirty="0">
              <a:solidFill>
                <a:schemeClr val="tx1"/>
              </a:solidFill>
              <a:latin typeface="+mj-lt"/>
            </a:endParaRPr>
          </a:p>
        </p:txBody>
      </p:sp>
    </p:spTree>
    <p:extLst>
      <p:ext uri="{BB962C8B-B14F-4D97-AF65-F5344CB8AC3E}">
        <p14:creationId xmlns:p14="http://schemas.microsoft.com/office/powerpoint/2010/main" val="36695829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884238"/>
          </a:xfrm>
        </p:spPr>
        <p:txBody>
          <a:bodyPr/>
          <a:lstStyle/>
          <a:p>
            <a:r>
              <a:rPr lang="en-US" dirty="0" smtClean="0">
                <a:latin typeface="Calibri" panose="020F0502020204030204" pitchFamily="34" charset="0"/>
              </a:rPr>
              <a:t>Split Coding – when to use this</a:t>
            </a:r>
            <a:endParaRPr lang="en-US" dirty="0">
              <a:latin typeface="Calibri" panose="020F0502020204030204" pitchFamily="34" charset="0"/>
            </a:endParaRPr>
          </a:p>
        </p:txBody>
      </p:sp>
      <p:sp>
        <p:nvSpPr>
          <p:cNvPr id="3" name="Content Placeholder 2"/>
          <p:cNvSpPr>
            <a:spLocks noGrp="1"/>
          </p:cNvSpPr>
          <p:nvPr>
            <p:ph sz="quarter" idx="1"/>
          </p:nvPr>
        </p:nvSpPr>
        <p:spPr/>
        <p:txBody>
          <a:bodyPr>
            <a:normAutofit/>
          </a:bodyPr>
          <a:lstStyle/>
          <a:p>
            <a:pPr marL="0" indent="0">
              <a:buNone/>
            </a:pPr>
            <a:endParaRPr lang="en-US" dirty="0"/>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122450293"/>
              </p:ext>
            </p:extLst>
          </p:nvPr>
        </p:nvGraphicFramePr>
        <p:xfrm>
          <a:off x="914400" y="990600"/>
          <a:ext cx="7543800" cy="4953000"/>
        </p:xfrm>
        <a:graphic>
          <a:graphicData uri="http://schemas.openxmlformats.org/drawingml/2006/table">
            <a:tbl>
              <a:tblPr firstRow="1" bandRow="1">
                <a:tableStyleId>{5C22544A-7EE6-4342-B048-85BDC9FD1C3A}</a:tableStyleId>
              </a:tblPr>
              <a:tblGrid>
                <a:gridCol w="2514600"/>
                <a:gridCol w="2438400"/>
                <a:gridCol w="2590800"/>
              </a:tblGrid>
              <a:tr h="381000">
                <a:tc>
                  <a:txBody>
                    <a:bodyPr/>
                    <a:lstStyle/>
                    <a:p>
                      <a:r>
                        <a:rPr lang="en-US" dirty="0" smtClean="0">
                          <a:solidFill>
                            <a:schemeClr val="bg1"/>
                          </a:solidFill>
                          <a:latin typeface="Calibri" panose="020F0502020204030204" pitchFamily="34" charset="0"/>
                        </a:rPr>
                        <a:t>Scenarios</a:t>
                      </a:r>
                      <a:endParaRPr lang="en-US"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solidFill>
                      <a:srgbClr val="0070C0"/>
                    </a:solidFill>
                  </a:tcPr>
                </a:tc>
                <a:tc>
                  <a:txBody>
                    <a:bodyPr/>
                    <a:lstStyle/>
                    <a:p>
                      <a:r>
                        <a:rPr lang="en-US" dirty="0" smtClean="0">
                          <a:solidFill>
                            <a:schemeClr val="bg1"/>
                          </a:solidFill>
                          <a:latin typeface="Calibri" panose="020F0502020204030204" pitchFamily="34" charset="0"/>
                        </a:rPr>
                        <a:t>What to do</a:t>
                      </a:r>
                      <a:endParaRPr lang="en-US"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solidFill>
                      <a:srgbClr val="0070C0"/>
                    </a:solidFill>
                  </a:tcPr>
                </a:tc>
                <a:tc>
                  <a:txBody>
                    <a:bodyPr/>
                    <a:lstStyle/>
                    <a:p>
                      <a:r>
                        <a:rPr lang="en-US" dirty="0" smtClean="0">
                          <a:solidFill>
                            <a:schemeClr val="bg1"/>
                          </a:solidFill>
                          <a:latin typeface="Calibri" panose="020F0502020204030204" pitchFamily="34" charset="0"/>
                        </a:rPr>
                        <a:t>How to do this</a:t>
                      </a:r>
                      <a:endParaRPr lang="en-US"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solidFill>
                      <a:srgbClr val="0070C0"/>
                    </a:solidFill>
                  </a:tcPr>
                </a:tc>
              </a:tr>
              <a:tr h="381000">
                <a:tc>
                  <a:txBody>
                    <a:bodyPr/>
                    <a:lstStyle/>
                    <a:p>
                      <a:r>
                        <a:rPr kumimoji="0" lang="en-US" sz="1800" kern="1200" dirty="0" smtClean="0">
                          <a:solidFill>
                            <a:schemeClr val="dk1"/>
                          </a:solidFill>
                          <a:effectLst/>
                          <a:latin typeface="Calibri" panose="020F0502020204030204" pitchFamily="34" charset="0"/>
                          <a:ea typeface="+mn-ea"/>
                          <a:cs typeface="+mn-cs"/>
                        </a:rPr>
                        <a:t>*Business class ticket/economy plus seat airfare does not meet exception criteria and is not approved</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kern="1200" dirty="0" smtClean="0">
                          <a:solidFill>
                            <a:schemeClr val="dk1"/>
                          </a:solidFill>
                          <a:effectLst/>
                          <a:latin typeface="Calibri" panose="020F0502020204030204" pitchFamily="34" charset="0"/>
                          <a:ea typeface="+mn-ea"/>
                          <a:cs typeface="+mn-cs"/>
                        </a:rPr>
                        <a:t>-charge economy fare amount to federal award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kern="1200" dirty="0" smtClean="0">
                          <a:solidFill>
                            <a:schemeClr val="dk1"/>
                          </a:solidFill>
                          <a:effectLst/>
                          <a:latin typeface="Calibri" panose="020F0502020204030204" pitchFamily="34" charset="0"/>
                          <a:ea typeface="+mn-ea"/>
                          <a:cs typeface="+mn-cs"/>
                        </a:rPr>
                        <a:t>-charge the difference to discretionary account</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800" kern="1200" dirty="0" smtClean="0">
                        <a:solidFill>
                          <a:schemeClr val="dk1"/>
                        </a:solidFill>
                        <a:effectLst/>
                        <a:latin typeface="Calibri" panose="020F0502020204030204" pitchFamily="34" charset="0"/>
                        <a:ea typeface="+mn-ea"/>
                        <a:cs typeface="+mn-cs"/>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kern="1200" dirty="0" smtClean="0">
                          <a:solidFill>
                            <a:schemeClr val="dk1"/>
                          </a:solidFill>
                          <a:effectLst/>
                          <a:latin typeface="Calibri" panose="020F0502020204030204" pitchFamily="34" charset="0"/>
                          <a:ea typeface="+mn-ea"/>
                          <a:cs typeface="+mn-cs"/>
                        </a:rPr>
                        <a:t>-provide documentation of economy airfare (same itinerary with price, dates, air class)</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kern="1200" dirty="0" smtClean="0">
                          <a:solidFill>
                            <a:schemeClr val="dk1"/>
                          </a:solidFill>
                          <a:effectLst/>
                          <a:latin typeface="Calibri" panose="020F0502020204030204" pitchFamily="34" charset="0"/>
                          <a:ea typeface="+mn-ea"/>
                          <a:cs typeface="+mn-cs"/>
                        </a:rPr>
                        <a:t>-must be </a:t>
                      </a:r>
                      <a:r>
                        <a:rPr kumimoji="0" lang="en-US" sz="1800" b="1" kern="1200" dirty="0" smtClean="0">
                          <a:solidFill>
                            <a:srgbClr val="00B050"/>
                          </a:solidFill>
                          <a:effectLst/>
                          <a:latin typeface="Calibri" panose="020F0502020204030204" pitchFamily="34" charset="0"/>
                          <a:ea typeface="+mn-ea"/>
                          <a:cs typeface="+mn-cs"/>
                        </a:rPr>
                        <a:t>obtained within one business day </a:t>
                      </a:r>
                      <a:r>
                        <a:rPr kumimoji="0" lang="en-US" sz="1800" kern="1200" dirty="0" smtClean="0">
                          <a:solidFill>
                            <a:schemeClr val="dk1"/>
                          </a:solidFill>
                          <a:effectLst/>
                          <a:latin typeface="Calibri" panose="020F0502020204030204" pitchFamily="34" charset="0"/>
                          <a:ea typeface="+mn-ea"/>
                          <a:cs typeface="+mn-cs"/>
                        </a:rPr>
                        <a:t>of booking</a:t>
                      </a: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r>
              <a:tr h="381000">
                <a:tc>
                  <a:txBody>
                    <a:bodyPr/>
                    <a:lstStyle/>
                    <a:p>
                      <a:r>
                        <a:rPr kumimoji="0" lang="en-US" sz="1800" kern="1200" dirty="0" smtClean="0">
                          <a:solidFill>
                            <a:schemeClr val="dk1"/>
                          </a:solidFill>
                          <a:effectLst/>
                          <a:latin typeface="Calibri" panose="020F0502020204030204" pitchFamily="34" charset="0"/>
                          <a:ea typeface="+mn-ea"/>
                          <a:cs typeface="+mn-cs"/>
                        </a:rPr>
                        <a:t>Combining airfare for personal travel with Harvard business</a:t>
                      </a:r>
                      <a:endParaRPr kumimoji="0" lang="en-US" sz="1800" kern="1200" dirty="0">
                        <a:solidFill>
                          <a:schemeClr val="dk1"/>
                        </a:solidFill>
                        <a:effectLst/>
                        <a:latin typeface="Calibri" panose="020F0502020204030204" pitchFamily="34" charset="0"/>
                        <a:ea typeface="+mn-ea"/>
                        <a:cs typeface="+mn-cs"/>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kern="1200" dirty="0" smtClean="0">
                          <a:solidFill>
                            <a:schemeClr val="dk1"/>
                          </a:solidFill>
                          <a:effectLst/>
                          <a:latin typeface="Calibri" panose="020F0502020204030204" pitchFamily="34" charset="0"/>
                          <a:ea typeface="+mn-ea"/>
                          <a:cs typeface="+mn-cs"/>
                        </a:rPr>
                        <a:t>-charge economy airfare of</a:t>
                      </a:r>
                      <a:r>
                        <a:rPr kumimoji="0" lang="en-US" sz="1800" kern="1200" baseline="0" dirty="0" smtClean="0">
                          <a:solidFill>
                            <a:schemeClr val="dk1"/>
                          </a:solidFill>
                          <a:effectLst/>
                          <a:latin typeface="Calibri" panose="020F0502020204030204" pitchFamily="34" charset="0"/>
                          <a:ea typeface="+mn-ea"/>
                          <a:cs typeface="+mn-cs"/>
                        </a:rPr>
                        <a:t> university </a:t>
                      </a:r>
                      <a:r>
                        <a:rPr kumimoji="0" lang="en-US" sz="1800" kern="1200" dirty="0" smtClean="0">
                          <a:solidFill>
                            <a:schemeClr val="dk1"/>
                          </a:solidFill>
                          <a:effectLst/>
                          <a:latin typeface="Calibri" panose="020F0502020204030204" pitchFamily="34" charset="0"/>
                          <a:ea typeface="+mn-ea"/>
                          <a:cs typeface="+mn-cs"/>
                        </a:rPr>
                        <a:t>business portion of travel to the federal award only.</a:t>
                      </a:r>
                      <a:endParaRPr lang="en-US" baseline="0" dirty="0" smtClean="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c>
                  <a:txBody>
                    <a:bodyPr/>
                    <a:lstStyle/>
                    <a:p>
                      <a:pPr marL="0" indent="0">
                        <a:buFont typeface="Arial" panose="020B0604020202020204" pitchFamily="34" charset="0"/>
                        <a:buNone/>
                      </a:pPr>
                      <a:r>
                        <a:rPr kumimoji="0" lang="en-US" sz="1800" kern="1200" dirty="0" smtClean="0">
                          <a:solidFill>
                            <a:schemeClr val="dk1"/>
                          </a:solidFill>
                          <a:effectLst/>
                          <a:latin typeface="Calibri" panose="020F0502020204030204" pitchFamily="34" charset="0"/>
                          <a:ea typeface="+mn-ea"/>
                          <a:cs typeface="+mn-cs"/>
                        </a:rPr>
                        <a:t>-provide documentation of economy airfare (same itinerary with price, dates, air class) based on the business portion of travel</a:t>
                      </a:r>
                    </a:p>
                    <a:p>
                      <a:pPr marL="0" indent="0">
                        <a:buFont typeface="Arial" panose="020B0604020202020204" pitchFamily="34" charset="0"/>
                        <a:buNone/>
                      </a:pPr>
                      <a:r>
                        <a:rPr kumimoji="0" lang="en-US" sz="1800" kern="1200" dirty="0" smtClean="0">
                          <a:solidFill>
                            <a:schemeClr val="dk1"/>
                          </a:solidFill>
                          <a:effectLst/>
                          <a:latin typeface="Calibri" panose="020F0502020204030204" pitchFamily="34" charset="0"/>
                          <a:ea typeface="+mn-ea"/>
                          <a:cs typeface="+mn-cs"/>
                        </a:rPr>
                        <a:t>-must be </a:t>
                      </a:r>
                      <a:r>
                        <a:rPr kumimoji="0" lang="en-US" sz="1800" b="1" kern="1200" dirty="0" smtClean="0">
                          <a:solidFill>
                            <a:srgbClr val="00B050"/>
                          </a:solidFill>
                          <a:effectLst/>
                          <a:latin typeface="Calibri" panose="020F0502020204030204" pitchFamily="34" charset="0"/>
                          <a:ea typeface="+mn-ea"/>
                          <a:cs typeface="+mn-cs"/>
                        </a:rPr>
                        <a:t>obtained within one business day </a:t>
                      </a:r>
                      <a:r>
                        <a:rPr kumimoji="0" lang="en-US" sz="1800" kern="1200" dirty="0" smtClean="0">
                          <a:solidFill>
                            <a:schemeClr val="dk1"/>
                          </a:solidFill>
                          <a:effectLst/>
                          <a:latin typeface="Calibri" panose="020F0502020204030204" pitchFamily="34" charset="0"/>
                          <a:ea typeface="+mn-ea"/>
                          <a:cs typeface="+mn-cs"/>
                        </a:rPr>
                        <a:t>of booking</a:t>
                      </a:r>
                      <a:endParaRPr kumimoji="0" lang="en-US" sz="1800" kern="1200" dirty="0">
                        <a:solidFill>
                          <a:schemeClr val="dk1"/>
                        </a:solidFill>
                        <a:effectLst/>
                        <a:latin typeface="Calibri" panose="020F0502020204030204" pitchFamily="34" charset="0"/>
                        <a:ea typeface="+mn-ea"/>
                        <a:cs typeface="+mn-cs"/>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r>
            </a:tbl>
          </a:graphicData>
        </a:graphic>
      </p:graphicFrame>
      <p:sp>
        <p:nvSpPr>
          <p:cNvPr id="4" name="TextBox 3"/>
          <p:cNvSpPr txBox="1"/>
          <p:nvPr/>
        </p:nvSpPr>
        <p:spPr>
          <a:xfrm>
            <a:off x="914400" y="6019800"/>
            <a:ext cx="7543800" cy="861774"/>
          </a:xfrm>
          <a:prstGeom prst="rect">
            <a:avLst/>
          </a:prstGeom>
          <a:noFill/>
        </p:spPr>
        <p:txBody>
          <a:bodyPr wrap="square" rtlCol="0">
            <a:spAutoFit/>
          </a:bodyPr>
          <a:lstStyle/>
          <a:p>
            <a:r>
              <a:rPr lang="en-US" sz="1600" dirty="0" smtClean="0">
                <a:latin typeface="Calibri" panose="020F0502020204030204" pitchFamily="34" charset="0"/>
              </a:rPr>
              <a:t>*must still adhere to Harvard travel guideline, “</a:t>
            </a:r>
            <a:r>
              <a:rPr lang="en-US" sz="1600" dirty="0">
                <a:latin typeface="Calibri" panose="020F0502020204030204" pitchFamily="34" charset="0"/>
              </a:rPr>
              <a:t>Business class is acceptable in limited circumstances when a trip has an in-air flight time over six </a:t>
            </a:r>
            <a:r>
              <a:rPr lang="en-US" sz="1600" dirty="0" smtClean="0">
                <a:latin typeface="Calibri" panose="020F0502020204030204" pitchFamily="34" charset="0"/>
              </a:rPr>
              <a:t>hours.”</a:t>
            </a:r>
            <a:endParaRPr lang="en-US" sz="1600" dirty="0">
              <a:latin typeface="Calibri" panose="020F0502020204030204" pitchFamily="34" charset="0"/>
            </a:endParaRPr>
          </a:p>
          <a:p>
            <a:r>
              <a:rPr lang="en-US" dirty="0" smtClean="0"/>
              <a:t> </a:t>
            </a:r>
            <a:endParaRPr lang="en-US" dirty="0"/>
          </a:p>
        </p:txBody>
      </p:sp>
    </p:spTree>
    <p:extLst>
      <p:ext uri="{BB962C8B-B14F-4D97-AF65-F5344CB8AC3E}">
        <p14:creationId xmlns:p14="http://schemas.microsoft.com/office/powerpoint/2010/main" val="536950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78727"/>
            <a:ext cx="7772400" cy="669073"/>
          </a:xfrm>
        </p:spPr>
        <p:txBody>
          <a:bodyPr>
            <a:normAutofit fontScale="90000"/>
          </a:bodyPr>
          <a:lstStyle/>
          <a:p>
            <a:pPr algn="ctr"/>
            <a:r>
              <a:rPr lang="en-US" sz="3100" dirty="0" smtClean="0">
                <a:latin typeface="Calibri" panose="020F0502020204030204" pitchFamily="34" charset="0"/>
              </a:rPr>
              <a:t>Meal and alcohol expenses on sponsored </a:t>
            </a:r>
            <a:r>
              <a:rPr lang="en-US" sz="3100" dirty="0">
                <a:latin typeface="Calibri" panose="020F0502020204030204" pitchFamily="34" charset="0"/>
              </a:rPr>
              <a:t>awards</a:t>
            </a:r>
            <a:br>
              <a:rPr lang="en-US" sz="3100" dirty="0">
                <a:latin typeface="Calibri" panose="020F0502020204030204" pitchFamily="34" charset="0"/>
              </a:rPr>
            </a:br>
            <a:r>
              <a:rPr lang="en-US" sz="2200" b="1" dirty="0">
                <a:solidFill>
                  <a:srgbClr val="00B050"/>
                </a:solidFill>
                <a:latin typeface="Calibri" panose="020F0502020204030204" pitchFamily="34" charset="0"/>
              </a:rPr>
              <a:t>Effective March 1, 2016 an itemized receipt for a meal is needed even if the total amount of the bill is less than $75</a:t>
            </a:r>
            <a:r>
              <a:rPr lang="en-US" sz="2200" b="1" dirty="0" smtClean="0">
                <a:solidFill>
                  <a:srgbClr val="00B050"/>
                </a:solidFill>
                <a:latin typeface="Calibri" panose="020F0502020204030204" pitchFamily="34" charset="0"/>
              </a:rPr>
              <a:t>.</a:t>
            </a:r>
            <a:endParaRPr lang="en-US" sz="2200" b="1" dirty="0">
              <a:solidFill>
                <a:srgbClr val="00B050"/>
              </a:solidFill>
              <a:latin typeface="Calibri" panose="020F0502020204030204" pitchFamily="34"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183348186"/>
              </p:ext>
            </p:extLst>
          </p:nvPr>
        </p:nvGraphicFramePr>
        <p:xfrm>
          <a:off x="533400" y="1524000"/>
          <a:ext cx="7964488" cy="4419600"/>
        </p:xfrm>
        <a:graphic>
          <a:graphicData uri="http://schemas.openxmlformats.org/presentationml/2006/ole">
            <mc:AlternateContent xmlns:mc="http://schemas.openxmlformats.org/markup-compatibility/2006">
              <mc:Choice xmlns:v="urn:schemas-microsoft-com:vml" Requires="v">
                <p:oleObj spid="_x0000_s1116" name="Worksheet" r:id="rId4" imgW="6591244" imgH="3657690" progId="Excel.Sheet.12">
                  <p:embed/>
                </p:oleObj>
              </mc:Choice>
              <mc:Fallback>
                <p:oleObj name="Worksheet" r:id="rId4" imgW="6591244" imgH="3657690" progId="Excel.Sheet.12">
                  <p:embed/>
                  <p:pic>
                    <p:nvPicPr>
                      <p:cNvPr id="0" name=""/>
                      <p:cNvPicPr/>
                      <p:nvPr/>
                    </p:nvPicPr>
                    <p:blipFill>
                      <a:blip r:embed="rId5"/>
                      <a:stretch>
                        <a:fillRect/>
                      </a:stretch>
                    </p:blipFill>
                    <p:spPr>
                      <a:xfrm>
                        <a:off x="533400" y="1524000"/>
                        <a:ext cx="7964488" cy="4419600"/>
                      </a:xfrm>
                      <a:prstGeom prst="rect">
                        <a:avLst/>
                      </a:prstGeom>
                    </p:spPr>
                  </p:pic>
                </p:oleObj>
              </mc:Fallback>
            </mc:AlternateContent>
          </a:graphicData>
        </a:graphic>
      </p:graphicFrame>
    </p:spTree>
    <p:extLst>
      <p:ext uri="{BB962C8B-B14F-4D97-AF65-F5344CB8AC3E}">
        <p14:creationId xmlns:p14="http://schemas.microsoft.com/office/powerpoint/2010/main" val="1252408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249362"/>
          </a:xfrm>
        </p:spPr>
        <p:txBody>
          <a:bodyPr>
            <a:normAutofit fontScale="90000"/>
          </a:bodyPr>
          <a:lstStyle/>
          <a:p>
            <a:r>
              <a:rPr lang="en-US" sz="4400" b="1" dirty="0" smtClean="0">
                <a:solidFill>
                  <a:srgbClr val="286CAE"/>
                </a:solidFill>
                <a:latin typeface="Calibri" panose="020F0502020204030204" pitchFamily="34" charset="0"/>
              </a:rPr>
              <a:t>WHY</a:t>
            </a:r>
            <a:r>
              <a:rPr lang="en-US" dirty="0" smtClean="0">
                <a:latin typeface="Calibri" panose="020F0502020204030204" pitchFamily="34" charset="0"/>
              </a:rPr>
              <a:t/>
            </a:r>
            <a:br>
              <a:rPr lang="en-US" dirty="0" smtClean="0">
                <a:latin typeface="Calibri" panose="020F0502020204030204" pitchFamily="34" charset="0"/>
              </a:rPr>
            </a:br>
            <a:endParaRPr lang="en-US" dirty="0">
              <a:solidFill>
                <a:schemeClr val="accent1"/>
              </a:solidFill>
              <a:latin typeface="Calibri" panose="020F0502020204030204" pitchFamily="34" charset="0"/>
            </a:endParaRPr>
          </a:p>
        </p:txBody>
      </p:sp>
      <p:sp>
        <p:nvSpPr>
          <p:cNvPr id="3" name="Content Placeholder 2"/>
          <p:cNvSpPr>
            <a:spLocks noGrp="1"/>
          </p:cNvSpPr>
          <p:nvPr>
            <p:ph sz="quarter" idx="1"/>
          </p:nvPr>
        </p:nvSpPr>
        <p:spPr/>
        <p:txBody>
          <a:bodyPr/>
          <a:lstStyle/>
          <a:p>
            <a:pPr marL="0" indent="0" algn="ctr">
              <a:buNone/>
            </a:pPr>
            <a:r>
              <a:rPr lang="en-US" sz="2800" dirty="0" smtClean="0">
                <a:solidFill>
                  <a:srgbClr val="FF0000"/>
                </a:solidFill>
                <a:latin typeface="Calibri" panose="020F0502020204030204" pitchFamily="34" charset="0"/>
              </a:rPr>
              <a:t>Why </a:t>
            </a:r>
            <a:r>
              <a:rPr lang="en-US" sz="2800" dirty="0">
                <a:solidFill>
                  <a:srgbClr val="FF0000"/>
                </a:solidFill>
                <a:latin typeface="Calibri" panose="020F0502020204030204" pitchFamily="34" charset="0"/>
              </a:rPr>
              <a:t>is </a:t>
            </a:r>
            <a:r>
              <a:rPr lang="en-US" sz="3200" b="1" dirty="0">
                <a:solidFill>
                  <a:srgbClr val="286CAE"/>
                </a:solidFill>
                <a:latin typeface="Calibri" panose="020F0502020204030204" pitchFamily="34" charset="0"/>
              </a:rPr>
              <a:t>WHY</a:t>
            </a:r>
            <a:r>
              <a:rPr lang="en-US" sz="2400" dirty="0">
                <a:solidFill>
                  <a:srgbClr val="286CAE"/>
                </a:solidFill>
                <a:latin typeface="Calibri" panose="020F0502020204030204" pitchFamily="34" charset="0"/>
              </a:rPr>
              <a:t> </a:t>
            </a:r>
            <a:r>
              <a:rPr lang="en-US" sz="2800" dirty="0">
                <a:solidFill>
                  <a:srgbClr val="FF0000"/>
                </a:solidFill>
                <a:latin typeface="Calibri" panose="020F0502020204030204" pitchFamily="34" charset="0"/>
              </a:rPr>
              <a:t>important</a:t>
            </a:r>
            <a:r>
              <a:rPr lang="en-US" sz="2800" dirty="0" smtClean="0">
                <a:solidFill>
                  <a:srgbClr val="FF0000"/>
                </a:solidFill>
                <a:latin typeface="Calibri" panose="020F0502020204030204" pitchFamily="34" charset="0"/>
              </a:rPr>
              <a:t>?</a:t>
            </a:r>
            <a:br>
              <a:rPr lang="en-US" sz="2800" dirty="0" smtClean="0">
                <a:solidFill>
                  <a:srgbClr val="FF0000"/>
                </a:solidFill>
                <a:latin typeface="Calibri" panose="020F0502020204030204" pitchFamily="34" charset="0"/>
              </a:rPr>
            </a:br>
            <a:endParaRPr lang="en-US" sz="2800" dirty="0" smtClean="0">
              <a:solidFill>
                <a:srgbClr val="FF0000"/>
              </a:solidFill>
            </a:endParaRPr>
          </a:p>
          <a:p>
            <a:pPr>
              <a:buClr>
                <a:srgbClr val="0070C0"/>
              </a:buClr>
              <a:buFont typeface="Arial" panose="020B0604020202020204" pitchFamily="34" charset="0"/>
              <a:buChar char="•"/>
            </a:pPr>
            <a:r>
              <a:rPr lang="en-US" dirty="0" smtClean="0">
                <a:solidFill>
                  <a:srgbClr val="FF0000"/>
                </a:solidFill>
                <a:latin typeface="Calibri" panose="020F0502020204030204" pitchFamily="34" charset="0"/>
              </a:rPr>
              <a:t>Justifies</a:t>
            </a:r>
            <a:r>
              <a:rPr lang="en-US" dirty="0" smtClean="0">
                <a:latin typeface="Calibri" panose="020F0502020204030204" pitchFamily="34" charset="0"/>
              </a:rPr>
              <a:t> why the expense is </a:t>
            </a:r>
            <a:r>
              <a:rPr lang="en-US" dirty="0" smtClean="0">
                <a:solidFill>
                  <a:srgbClr val="FF0000"/>
                </a:solidFill>
                <a:latin typeface="Calibri" panose="020F0502020204030204" pitchFamily="34" charset="0"/>
              </a:rPr>
              <a:t>Harvard business</a:t>
            </a:r>
            <a:endParaRPr lang="en-US" sz="2400" dirty="0" smtClean="0">
              <a:solidFill>
                <a:srgbClr val="FF0000"/>
              </a:solidFill>
              <a:latin typeface="Calibri" panose="020F0502020204030204" pitchFamily="34" charset="0"/>
            </a:endParaRPr>
          </a:p>
          <a:p>
            <a:pPr>
              <a:buClr>
                <a:srgbClr val="0070C0"/>
              </a:buClr>
              <a:buFont typeface="Arial" panose="020B0604020202020204" pitchFamily="34" charset="0"/>
              <a:buChar char="•"/>
            </a:pPr>
            <a:r>
              <a:rPr lang="en-US" dirty="0" smtClean="0">
                <a:solidFill>
                  <a:srgbClr val="FF0000"/>
                </a:solidFill>
                <a:latin typeface="Calibri" panose="020F0502020204030204" pitchFamily="34" charset="0"/>
              </a:rPr>
              <a:t>Shows</a:t>
            </a:r>
            <a:r>
              <a:rPr lang="en-US" dirty="0" smtClean="0">
                <a:latin typeface="Calibri" panose="020F0502020204030204" pitchFamily="34" charset="0"/>
              </a:rPr>
              <a:t> why the expense is </a:t>
            </a:r>
            <a:r>
              <a:rPr lang="en-US" dirty="0" smtClean="0">
                <a:solidFill>
                  <a:srgbClr val="FF0000"/>
                </a:solidFill>
                <a:latin typeface="Calibri" panose="020F0502020204030204" pitchFamily="34" charset="0"/>
              </a:rPr>
              <a:t>needed</a:t>
            </a:r>
            <a:endParaRPr lang="en-US" sz="2400" dirty="0" smtClean="0">
              <a:solidFill>
                <a:srgbClr val="FF0000"/>
              </a:solidFill>
              <a:latin typeface="Calibri" panose="020F0502020204030204" pitchFamily="34" charset="0"/>
            </a:endParaRPr>
          </a:p>
          <a:p>
            <a:pPr>
              <a:buClr>
                <a:srgbClr val="0070C0"/>
              </a:buClr>
              <a:buFont typeface="Arial" panose="020B0604020202020204" pitchFamily="34" charset="0"/>
              <a:buChar char="•"/>
            </a:pPr>
            <a:r>
              <a:rPr lang="en-US" dirty="0" smtClean="0">
                <a:solidFill>
                  <a:srgbClr val="FF0000"/>
                </a:solidFill>
                <a:latin typeface="Calibri" panose="020F0502020204030204" pitchFamily="34" charset="0"/>
              </a:rPr>
              <a:t>Confirms</a:t>
            </a:r>
            <a:r>
              <a:rPr lang="en-US" dirty="0" smtClean="0">
                <a:latin typeface="Calibri" panose="020F0502020204030204" pitchFamily="34" charset="0"/>
              </a:rPr>
              <a:t> why the expense is </a:t>
            </a:r>
            <a:r>
              <a:rPr lang="en-US" dirty="0" smtClean="0">
                <a:solidFill>
                  <a:srgbClr val="FF0000"/>
                </a:solidFill>
                <a:latin typeface="Calibri" panose="020F0502020204030204" pitchFamily="34" charset="0"/>
              </a:rPr>
              <a:t>being charged to a specific fund</a:t>
            </a:r>
          </a:p>
          <a:p>
            <a:pPr>
              <a:buClr>
                <a:srgbClr val="0070C0"/>
              </a:buClr>
              <a:buFont typeface="Arial" panose="020B0604020202020204" pitchFamily="34" charset="0"/>
              <a:buChar char="•"/>
            </a:pPr>
            <a:endParaRPr lang="en-US" sz="2400" dirty="0">
              <a:solidFill>
                <a:srgbClr val="FF0000"/>
              </a:solidFill>
            </a:endParaRPr>
          </a:p>
        </p:txBody>
      </p:sp>
    </p:spTree>
    <p:extLst>
      <p:ext uri="{BB962C8B-B14F-4D97-AF65-F5344CB8AC3E}">
        <p14:creationId xmlns:p14="http://schemas.microsoft.com/office/powerpoint/2010/main" val="1739416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1143000"/>
          </a:xfrm>
        </p:spPr>
        <p:txBody>
          <a:bodyPr>
            <a:normAutofit fontScale="90000"/>
          </a:bodyPr>
          <a:lstStyle/>
          <a:p>
            <a:pPr algn="ctr"/>
            <a:r>
              <a:rPr lang="en-US" dirty="0">
                <a:solidFill>
                  <a:schemeClr val="bg1">
                    <a:lumMod val="50000"/>
                  </a:schemeClr>
                </a:solidFill>
                <a:latin typeface="Calibri" panose="020F0502020204030204" pitchFamily="34" charset="0"/>
              </a:rPr>
              <a:t>How the change in policy impacts the </a:t>
            </a:r>
            <a:r>
              <a:rPr lang="en-US" dirty="0" smtClean="0">
                <a:solidFill>
                  <a:srgbClr val="286CAE"/>
                </a:solidFill>
                <a:latin typeface="Calibri" panose="020F0502020204030204" pitchFamily="34" charset="0"/>
              </a:rPr>
              <a:t>WHY</a:t>
            </a:r>
            <a:endParaRPr lang="en-US" dirty="0">
              <a:solidFill>
                <a:srgbClr val="286CAE"/>
              </a:solidFill>
              <a:latin typeface="Calibri" panose="020F0502020204030204" pitchFamily="34" charset="0"/>
            </a:endParaRPr>
          </a:p>
        </p:txBody>
      </p:sp>
      <p:sp>
        <p:nvSpPr>
          <p:cNvPr id="3" name="Content Placeholder 2"/>
          <p:cNvSpPr>
            <a:spLocks noGrp="1"/>
          </p:cNvSpPr>
          <p:nvPr>
            <p:ph sz="quarter" idx="1"/>
          </p:nvPr>
        </p:nvSpPr>
        <p:spPr>
          <a:xfrm>
            <a:off x="914400" y="1447800"/>
            <a:ext cx="7772400" cy="4800600"/>
          </a:xfrm>
        </p:spPr>
        <p:txBody>
          <a:bodyPr>
            <a:normAutofit fontScale="40000" lnSpcReduction="20000"/>
          </a:bodyPr>
          <a:lstStyle/>
          <a:p>
            <a:pPr>
              <a:buClr>
                <a:srgbClr val="0070C0"/>
              </a:buClr>
              <a:buSzPct val="100000"/>
              <a:buFont typeface="Arial" panose="020B0604020202020204" pitchFamily="34" charset="0"/>
              <a:buChar char="•"/>
            </a:pPr>
            <a:r>
              <a:rPr lang="en-US" sz="4700" b="1" dirty="0" smtClean="0">
                <a:latin typeface="Calibri" panose="020F0502020204030204" pitchFamily="34" charset="0"/>
              </a:rPr>
              <a:t>Conference fees</a:t>
            </a:r>
          </a:p>
          <a:p>
            <a:pPr marL="320040" lvl="1" indent="0">
              <a:buClr>
                <a:srgbClr val="0070C0"/>
              </a:buClr>
              <a:buNone/>
            </a:pPr>
            <a:r>
              <a:rPr lang="en-US" sz="4000" b="1" dirty="0" smtClean="0">
                <a:solidFill>
                  <a:srgbClr val="FF0000"/>
                </a:solidFill>
                <a:latin typeface="Calibri" panose="020F0502020204030204" pitchFamily="34" charset="0"/>
              </a:rPr>
              <a:t>Conference </a:t>
            </a:r>
            <a:r>
              <a:rPr lang="en-US" sz="4000" b="1" dirty="0">
                <a:solidFill>
                  <a:srgbClr val="FF0000"/>
                </a:solidFill>
                <a:latin typeface="Calibri" panose="020F0502020204030204" pitchFamily="34" charset="0"/>
              </a:rPr>
              <a:t>fees are treated as an indirect cost when the employee attends the conference to gain a general understanding of the topics presented</a:t>
            </a:r>
            <a:r>
              <a:rPr lang="en-US" sz="3300" dirty="0">
                <a:solidFill>
                  <a:srgbClr val="FF0000"/>
                </a:solidFill>
                <a:latin typeface="Calibri" panose="020F0502020204030204" pitchFamily="34" charset="0"/>
              </a:rPr>
              <a:t>, </a:t>
            </a:r>
            <a:r>
              <a:rPr lang="en-US" sz="3300" dirty="0">
                <a:latin typeface="Calibri" panose="020F0502020204030204" pitchFamily="34" charset="0"/>
              </a:rPr>
              <a:t>rather than to receive or present specific information related to a sponsored award. Conference fees that are not specifically related to an award should be charged to a faculty discretionary, departmental, or school account</a:t>
            </a:r>
            <a:r>
              <a:rPr lang="en-US" sz="3300" dirty="0" smtClean="0">
                <a:latin typeface="Calibri" panose="020F0502020204030204" pitchFamily="34" charset="0"/>
              </a:rPr>
              <a:t>.</a:t>
            </a:r>
            <a:endParaRPr lang="en-US" sz="3300" dirty="0">
              <a:latin typeface="Calibri" panose="020F0502020204030204" pitchFamily="34" charset="0"/>
            </a:endParaRPr>
          </a:p>
          <a:p>
            <a:pPr marL="320040" lvl="1" indent="0">
              <a:buClr>
                <a:srgbClr val="0070C0"/>
              </a:buClr>
              <a:buNone/>
            </a:pPr>
            <a:endParaRPr lang="en-US" sz="3300" b="1" dirty="0" smtClean="0">
              <a:latin typeface="Calibri" panose="020F0502020204030204" pitchFamily="34" charset="0"/>
            </a:endParaRPr>
          </a:p>
          <a:p>
            <a:pPr marL="320040" lvl="1" indent="0">
              <a:buClr>
                <a:srgbClr val="0070C0"/>
              </a:buClr>
              <a:buNone/>
            </a:pPr>
            <a:r>
              <a:rPr lang="en-US" sz="3300" b="1" dirty="0" smtClean="0">
                <a:latin typeface="Calibri" panose="020F0502020204030204" pitchFamily="34" charset="0"/>
              </a:rPr>
              <a:t>When is it allowable</a:t>
            </a:r>
            <a:endParaRPr lang="en-US" sz="3300" b="1" dirty="0">
              <a:latin typeface="Calibri" panose="020F0502020204030204" pitchFamily="34" charset="0"/>
            </a:endParaRPr>
          </a:p>
          <a:p>
            <a:pPr marL="320040" lvl="1" indent="0">
              <a:buClr>
                <a:srgbClr val="0070C0"/>
              </a:buClr>
              <a:buNone/>
            </a:pPr>
            <a:r>
              <a:rPr lang="en-US" sz="3300" dirty="0" smtClean="0">
                <a:latin typeface="Calibri" panose="020F0502020204030204" pitchFamily="34" charset="0"/>
              </a:rPr>
              <a:t>-The </a:t>
            </a:r>
            <a:r>
              <a:rPr lang="en-US" sz="3300" dirty="0">
                <a:latin typeface="Calibri" panose="020F0502020204030204" pitchFamily="34" charset="0"/>
              </a:rPr>
              <a:t>researcher and /or research team are </a:t>
            </a:r>
            <a:r>
              <a:rPr lang="en-US" sz="3300" b="1" dirty="0">
                <a:solidFill>
                  <a:srgbClr val="00B050"/>
                </a:solidFill>
                <a:latin typeface="Calibri" panose="020F0502020204030204" pitchFamily="34" charset="0"/>
              </a:rPr>
              <a:t>presenting results of the research obtained during the course of his or her work on the </a:t>
            </a:r>
            <a:r>
              <a:rPr lang="en-US" sz="3300" b="1" dirty="0" smtClean="0">
                <a:solidFill>
                  <a:srgbClr val="00B050"/>
                </a:solidFill>
                <a:latin typeface="Calibri" panose="020F0502020204030204" pitchFamily="34" charset="0"/>
              </a:rPr>
              <a:t>project</a:t>
            </a:r>
            <a:r>
              <a:rPr lang="en-US" sz="3300" dirty="0" smtClean="0">
                <a:latin typeface="Calibri" panose="020F0502020204030204" pitchFamily="34" charset="0"/>
              </a:rPr>
              <a:t>.</a:t>
            </a:r>
            <a:endParaRPr lang="en-US" sz="3300" dirty="0">
              <a:latin typeface="Calibri" panose="020F0502020204030204" pitchFamily="34" charset="0"/>
            </a:endParaRPr>
          </a:p>
          <a:p>
            <a:pPr marL="320040" lvl="1" indent="0">
              <a:buClr>
                <a:srgbClr val="0070C0"/>
              </a:buClr>
              <a:buNone/>
            </a:pPr>
            <a:r>
              <a:rPr lang="en-US" sz="3300" dirty="0" smtClean="0">
                <a:latin typeface="Calibri" panose="020F0502020204030204" pitchFamily="34" charset="0"/>
              </a:rPr>
              <a:t>-The </a:t>
            </a:r>
            <a:r>
              <a:rPr lang="en-US" sz="3300" dirty="0">
                <a:latin typeface="Calibri" panose="020F0502020204030204" pitchFamily="34" charset="0"/>
              </a:rPr>
              <a:t>researcher can confirm that </a:t>
            </a:r>
            <a:r>
              <a:rPr lang="en-US" sz="3300" b="1" dirty="0">
                <a:solidFill>
                  <a:srgbClr val="00B050"/>
                </a:solidFill>
                <a:latin typeface="Calibri" panose="020F0502020204030204" pitchFamily="34" charset="0"/>
              </a:rPr>
              <a:t>the purpose of the conference is directly related to that of the award being </a:t>
            </a:r>
            <a:r>
              <a:rPr lang="en-US" sz="3300" b="1" dirty="0" smtClean="0">
                <a:solidFill>
                  <a:srgbClr val="00B050"/>
                </a:solidFill>
                <a:latin typeface="Calibri" panose="020F0502020204030204" pitchFamily="34" charset="0"/>
              </a:rPr>
              <a:t>charged</a:t>
            </a:r>
            <a:r>
              <a:rPr lang="en-US" sz="3300" b="1" dirty="0">
                <a:solidFill>
                  <a:srgbClr val="00B050"/>
                </a:solidFill>
                <a:latin typeface="Calibri" panose="020F0502020204030204" pitchFamily="34" charset="0"/>
              </a:rPr>
              <a:t>.</a:t>
            </a:r>
          </a:p>
          <a:p>
            <a:pPr marL="320040" lvl="1" indent="0">
              <a:buClr>
                <a:srgbClr val="0070C0"/>
              </a:buClr>
              <a:buNone/>
            </a:pPr>
            <a:r>
              <a:rPr lang="en-US" sz="3300" dirty="0" smtClean="0">
                <a:latin typeface="Calibri" panose="020F0502020204030204" pitchFamily="34" charset="0"/>
              </a:rPr>
              <a:t>-An </a:t>
            </a:r>
            <a:r>
              <a:rPr lang="en-US" sz="3300" dirty="0">
                <a:latin typeface="Calibri" panose="020F0502020204030204" pitchFamily="34" charset="0"/>
              </a:rPr>
              <a:t>aim of the award is for the </a:t>
            </a:r>
            <a:r>
              <a:rPr lang="en-US" sz="3300" b="1" dirty="0">
                <a:solidFill>
                  <a:srgbClr val="00B050"/>
                </a:solidFill>
                <a:latin typeface="Calibri" panose="020F0502020204030204" pitchFamily="34" charset="0"/>
              </a:rPr>
              <a:t>PI to host a conference to disseminate information from the sponsored project</a:t>
            </a:r>
            <a:r>
              <a:rPr lang="en-US" sz="3300" dirty="0">
                <a:latin typeface="Calibri" panose="020F0502020204030204" pitchFamily="34" charset="0"/>
              </a:rPr>
              <a:t>. </a:t>
            </a:r>
            <a:endParaRPr lang="en-US" sz="3300" dirty="0" smtClean="0">
              <a:latin typeface="Calibri" panose="020F0502020204030204" pitchFamily="34" charset="0"/>
            </a:endParaRPr>
          </a:p>
          <a:p>
            <a:pPr marL="320040" lvl="1" indent="0">
              <a:buClr>
                <a:srgbClr val="0070C0"/>
              </a:buClr>
              <a:buNone/>
            </a:pPr>
            <a:endParaRPr lang="en-US" sz="3300" dirty="0" smtClean="0">
              <a:latin typeface="Calibri" panose="020F0502020204030204" pitchFamily="34" charset="0"/>
            </a:endParaRPr>
          </a:p>
          <a:p>
            <a:pPr>
              <a:buClr>
                <a:srgbClr val="0070C0"/>
              </a:buClr>
              <a:buSzPct val="100000"/>
              <a:buFont typeface="Arial" panose="020B0604020202020204" pitchFamily="34" charset="0"/>
              <a:buChar char="•"/>
            </a:pPr>
            <a:r>
              <a:rPr lang="en-US" sz="4700" b="1" dirty="0" smtClean="0">
                <a:latin typeface="Calibri" panose="020F0502020204030204" pitchFamily="34" charset="0"/>
              </a:rPr>
              <a:t>Membership fees</a:t>
            </a:r>
          </a:p>
          <a:p>
            <a:pPr marL="320040" lvl="1" indent="0">
              <a:buClr>
                <a:srgbClr val="0070C0"/>
              </a:buClr>
              <a:buNone/>
            </a:pPr>
            <a:r>
              <a:rPr lang="en-US" sz="4000" b="1" dirty="0" smtClean="0">
                <a:solidFill>
                  <a:srgbClr val="FF0000"/>
                </a:solidFill>
                <a:latin typeface="Calibri" panose="020F0502020204030204" pitchFamily="34" charset="0"/>
              </a:rPr>
              <a:t>Dues </a:t>
            </a:r>
            <a:r>
              <a:rPr lang="en-US" sz="4000" b="1" dirty="0">
                <a:solidFill>
                  <a:srgbClr val="FF0000"/>
                </a:solidFill>
                <a:latin typeface="Calibri" panose="020F0502020204030204" pitchFamily="34" charset="0"/>
              </a:rPr>
              <a:t>and memberships in professional organizations are normally charged as indirect costs because their purpose is more general in nature</a:t>
            </a:r>
            <a:r>
              <a:rPr lang="en-US" sz="3300" dirty="0">
                <a:latin typeface="Calibri" panose="020F0502020204030204" pitchFamily="34" charset="0"/>
              </a:rPr>
              <a:t>, i.e. furthering a PI’s knowledge in his/her field, and cannot be identified with a high degree of specificity to an individual research project. </a:t>
            </a:r>
          </a:p>
          <a:p>
            <a:pPr marL="320040" lvl="1" indent="0">
              <a:buClr>
                <a:srgbClr val="0070C0"/>
              </a:buClr>
              <a:buNone/>
            </a:pPr>
            <a:endParaRPr lang="en-US" sz="3300" b="1" dirty="0">
              <a:latin typeface="Calibri" panose="020F0502020204030204" pitchFamily="34" charset="0"/>
            </a:endParaRPr>
          </a:p>
          <a:p>
            <a:pPr marL="320040" lvl="1" indent="0">
              <a:buClr>
                <a:srgbClr val="0070C0"/>
              </a:buClr>
              <a:buNone/>
            </a:pPr>
            <a:r>
              <a:rPr lang="en-US" sz="3300" b="1" dirty="0">
                <a:latin typeface="Calibri" panose="020F0502020204030204" pitchFamily="34" charset="0"/>
              </a:rPr>
              <a:t>When is it </a:t>
            </a:r>
            <a:r>
              <a:rPr lang="en-US" sz="3300" b="1" dirty="0" smtClean="0">
                <a:latin typeface="Calibri" panose="020F0502020204030204" pitchFamily="34" charset="0"/>
              </a:rPr>
              <a:t>allowable</a:t>
            </a:r>
            <a:endParaRPr lang="en-US" sz="3300" dirty="0" smtClean="0">
              <a:latin typeface="Calibri" panose="020F0502020204030204" pitchFamily="34" charset="0"/>
            </a:endParaRPr>
          </a:p>
          <a:p>
            <a:pPr marL="274320" lvl="1" indent="0">
              <a:buClr>
                <a:srgbClr val="286CAE"/>
              </a:buClr>
              <a:buNone/>
            </a:pPr>
            <a:r>
              <a:rPr lang="en-US" sz="3300" dirty="0" smtClean="0">
                <a:latin typeface="Calibri" panose="020F0502020204030204" pitchFamily="34" charset="0"/>
              </a:rPr>
              <a:t> -Membership </a:t>
            </a:r>
            <a:r>
              <a:rPr lang="en-US" sz="3300" dirty="0">
                <a:latin typeface="Calibri" panose="020F0502020204030204" pitchFamily="34" charset="0"/>
              </a:rPr>
              <a:t>may be charged only if it </a:t>
            </a:r>
            <a:r>
              <a:rPr lang="en-US" sz="3300" b="1" dirty="0">
                <a:solidFill>
                  <a:srgbClr val="00B050"/>
                </a:solidFill>
                <a:latin typeface="Calibri" panose="020F0502020204030204" pitchFamily="34" charset="0"/>
              </a:rPr>
              <a:t>is required for conference attendance </a:t>
            </a:r>
            <a:r>
              <a:rPr lang="en-US" sz="3300" b="1" dirty="0" smtClean="0">
                <a:solidFill>
                  <a:srgbClr val="00B050"/>
                </a:solidFill>
                <a:latin typeface="Calibri" panose="020F0502020204030204" pitchFamily="34" charset="0"/>
              </a:rPr>
              <a:t>and attending the conference directly benefits the award</a:t>
            </a:r>
            <a:r>
              <a:rPr lang="en-US" sz="3300" dirty="0" smtClean="0">
                <a:latin typeface="Calibri" panose="020F0502020204030204" pitchFamily="34" charset="0"/>
              </a:rPr>
              <a:t>, and if it </a:t>
            </a:r>
            <a:r>
              <a:rPr lang="en-US" sz="3300" b="1" dirty="0">
                <a:solidFill>
                  <a:srgbClr val="00B050"/>
                </a:solidFill>
                <a:latin typeface="Calibri" panose="020F0502020204030204" pitchFamily="34" charset="0"/>
              </a:rPr>
              <a:t>reduces </a:t>
            </a:r>
            <a:r>
              <a:rPr lang="en-US" sz="3300" b="1" dirty="0" smtClean="0">
                <a:solidFill>
                  <a:srgbClr val="00B050"/>
                </a:solidFill>
                <a:latin typeface="Calibri" panose="020F0502020204030204" pitchFamily="34" charset="0"/>
              </a:rPr>
              <a:t>the </a:t>
            </a:r>
            <a:r>
              <a:rPr lang="en-US" sz="3300" b="1" dirty="0">
                <a:solidFill>
                  <a:srgbClr val="00B050"/>
                </a:solidFill>
                <a:latin typeface="Calibri" panose="020F0502020204030204" pitchFamily="34" charset="0"/>
              </a:rPr>
              <a:t>overall cost of </a:t>
            </a:r>
            <a:r>
              <a:rPr lang="en-US" sz="3300" b="1" dirty="0" smtClean="0">
                <a:solidFill>
                  <a:srgbClr val="00B050"/>
                </a:solidFill>
                <a:latin typeface="Calibri" panose="020F0502020204030204" pitchFamily="34" charset="0"/>
              </a:rPr>
              <a:t>attending </a:t>
            </a:r>
            <a:r>
              <a:rPr lang="en-US" sz="3300" b="1" dirty="0">
                <a:solidFill>
                  <a:srgbClr val="00B050"/>
                </a:solidFill>
                <a:latin typeface="Calibri" panose="020F0502020204030204" pitchFamily="34" charset="0"/>
              </a:rPr>
              <a:t>the </a:t>
            </a:r>
            <a:r>
              <a:rPr lang="en-US" sz="3300" b="1" dirty="0" smtClean="0">
                <a:solidFill>
                  <a:srgbClr val="00B050"/>
                </a:solidFill>
                <a:latin typeface="Calibri" panose="020F0502020204030204" pitchFamily="34" charset="0"/>
              </a:rPr>
              <a:t>conference</a:t>
            </a:r>
            <a:r>
              <a:rPr lang="en-US" sz="3300" dirty="0" smtClean="0">
                <a:latin typeface="Calibri" panose="020F0502020204030204" pitchFamily="34" charset="0"/>
              </a:rPr>
              <a:t>.</a:t>
            </a:r>
            <a:endParaRPr lang="en-US" sz="3300" dirty="0">
              <a:latin typeface="Calibri" panose="020F0502020204030204" pitchFamily="34" charset="0"/>
            </a:endParaRPr>
          </a:p>
          <a:p>
            <a:pPr marL="320040" lvl="1" indent="0">
              <a:buClr>
                <a:srgbClr val="0070C0"/>
              </a:buClr>
              <a:buNone/>
            </a:pPr>
            <a:endParaRPr lang="en-US" sz="3300" dirty="0" smtClean="0">
              <a:latin typeface="Calibri" panose="020F0502020204030204" pitchFamily="34" charset="0"/>
            </a:endParaRPr>
          </a:p>
          <a:p>
            <a:pPr marL="0" indent="0">
              <a:buNone/>
            </a:pPr>
            <a:endParaRPr lang="en-US" sz="2400" dirty="0">
              <a:solidFill>
                <a:srgbClr val="FF0000"/>
              </a:solidFill>
            </a:endParaRPr>
          </a:p>
        </p:txBody>
      </p:sp>
    </p:spTree>
    <p:extLst>
      <p:ext uri="{BB962C8B-B14F-4D97-AF65-F5344CB8AC3E}">
        <p14:creationId xmlns:p14="http://schemas.microsoft.com/office/powerpoint/2010/main" val="3949703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884238"/>
          </a:xfrm>
        </p:spPr>
        <p:txBody>
          <a:bodyPr/>
          <a:lstStyle/>
          <a:p>
            <a:pPr algn="ctr"/>
            <a:r>
              <a:rPr lang="en-US" dirty="0" smtClean="0">
                <a:latin typeface="Calibri" panose="020F0502020204030204" pitchFamily="34" charset="0"/>
              </a:rPr>
              <a:t>Business Descriptions</a:t>
            </a:r>
            <a:endParaRPr lang="en-US" dirty="0">
              <a:latin typeface="Calibri" panose="020F0502020204030204" pitchFamily="34" charset="0"/>
            </a:endParaRPr>
          </a:p>
        </p:txBody>
      </p:sp>
      <p:sp>
        <p:nvSpPr>
          <p:cNvPr id="3" name="Content Placeholder 2"/>
          <p:cNvSpPr>
            <a:spLocks noGrp="1"/>
          </p:cNvSpPr>
          <p:nvPr>
            <p:ph sz="quarter" idx="1"/>
          </p:nvPr>
        </p:nvSpPr>
        <p:spPr>
          <a:xfrm>
            <a:off x="914400" y="1143000"/>
            <a:ext cx="7620000" cy="1676400"/>
          </a:xfrm>
        </p:spPr>
        <p:txBody>
          <a:bodyPr/>
          <a:lstStyle/>
          <a:p>
            <a:pPr marL="0" indent="0">
              <a:buNone/>
            </a:pPr>
            <a:r>
              <a:rPr lang="en-US" sz="2000" dirty="0" smtClean="0">
                <a:latin typeface="Calibri" panose="020F0502020204030204" pitchFamily="34" charset="0"/>
              </a:rPr>
              <a:t>On June 3, 2014, J. Postdoc purchased </a:t>
            </a:r>
            <a:r>
              <a:rPr lang="en-US" sz="2000" dirty="0">
                <a:latin typeface="Calibri" panose="020F0502020204030204" pitchFamily="34" charset="0"/>
              </a:rPr>
              <a:t>United Airlines Economy </a:t>
            </a:r>
            <a:r>
              <a:rPr lang="en-US" sz="2000" dirty="0" smtClean="0">
                <a:latin typeface="Calibri" panose="020F0502020204030204" pitchFamily="34" charset="0"/>
              </a:rPr>
              <a:t>airfare from Boston to Washington National Airport because he/she plans to attend </a:t>
            </a:r>
            <a:r>
              <a:rPr lang="en-US" sz="2000" dirty="0">
                <a:latin typeface="Calibri" panose="020F0502020204030204" pitchFamily="34" charset="0"/>
              </a:rPr>
              <a:t>Society for Neuroscience annual meeting </a:t>
            </a:r>
            <a:r>
              <a:rPr lang="en-US" sz="2000" dirty="0" smtClean="0">
                <a:latin typeface="Calibri" panose="020F0502020204030204" pitchFamily="34" charset="0"/>
              </a:rPr>
              <a:t>taking place from November 14 – 16, 2014 in Washington</a:t>
            </a:r>
            <a:r>
              <a:rPr lang="en-US" sz="2000" dirty="0">
                <a:latin typeface="Calibri" panose="020F0502020204030204" pitchFamily="34" charset="0"/>
              </a:rPr>
              <a:t>, </a:t>
            </a:r>
            <a:r>
              <a:rPr lang="en-US" sz="2000" dirty="0" smtClean="0">
                <a:latin typeface="Calibri" panose="020F0502020204030204" pitchFamily="34" charset="0"/>
              </a:rPr>
              <a:t>DC. He/she will be </a:t>
            </a:r>
            <a:r>
              <a:rPr lang="en-US" sz="2000" dirty="0">
                <a:latin typeface="Calibri" panose="020F0502020204030204" pitchFamily="34" charset="0"/>
              </a:rPr>
              <a:t>presenting </a:t>
            </a:r>
            <a:r>
              <a:rPr lang="en-US" sz="2000" dirty="0" smtClean="0">
                <a:latin typeface="Calibri" panose="020F0502020204030204" pitchFamily="34" charset="0"/>
              </a:rPr>
              <a:t>a poster with research </a:t>
            </a:r>
            <a:r>
              <a:rPr lang="en-US" sz="2000" dirty="0">
                <a:latin typeface="Calibri" panose="020F0502020204030204" pitchFamily="34" charset="0"/>
              </a:rPr>
              <a:t>sponsored by </a:t>
            </a:r>
            <a:r>
              <a:rPr lang="en-US" sz="2000" dirty="0" smtClean="0">
                <a:latin typeface="Calibri" panose="020F0502020204030204" pitchFamily="34" charset="0"/>
              </a:rPr>
              <a:t>PI’s </a:t>
            </a:r>
            <a:r>
              <a:rPr lang="en-US" sz="2000" dirty="0" err="1" smtClean="0">
                <a:latin typeface="Calibri" panose="020F0502020204030204" pitchFamily="34" charset="0"/>
              </a:rPr>
              <a:t>Neurocircuits</a:t>
            </a:r>
            <a:r>
              <a:rPr lang="en-US" sz="2000" dirty="0" smtClean="0">
                <a:latin typeface="Calibri" panose="020F0502020204030204" pitchFamily="34" charset="0"/>
              </a:rPr>
              <a:t> grant</a:t>
            </a:r>
            <a:endParaRPr lang="en-US" sz="2000" dirty="0">
              <a:latin typeface="Calibri" panose="020F0502020204030204" pitchFamily="34" charset="0"/>
            </a:endParaRPr>
          </a:p>
          <a:p>
            <a:pPr marL="0" indent="0">
              <a:buNone/>
            </a:pPr>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2053781400"/>
              </p:ext>
            </p:extLst>
          </p:nvPr>
        </p:nvGraphicFramePr>
        <p:xfrm>
          <a:off x="990600" y="2971800"/>
          <a:ext cx="7696199" cy="3609740"/>
        </p:xfrm>
        <a:graphic>
          <a:graphicData uri="http://schemas.openxmlformats.org/drawingml/2006/table">
            <a:tbl>
              <a:tblPr firstRow="1" bandRow="1">
                <a:tableStyleId>{5C22544A-7EE6-4342-B048-85BDC9FD1C3A}</a:tableStyleId>
              </a:tblPr>
              <a:tblGrid>
                <a:gridCol w="2198913"/>
                <a:gridCol w="2748643"/>
                <a:gridCol w="2748643"/>
              </a:tblGrid>
              <a:tr h="543989">
                <a:tc>
                  <a:txBody>
                    <a:bodyPr/>
                    <a:lstStyle/>
                    <a:p>
                      <a:pPr algn="ctr"/>
                      <a:r>
                        <a:rPr lang="en-US" sz="1600" dirty="0" smtClean="0">
                          <a:latin typeface="Calibri" panose="020F0502020204030204" pitchFamily="34" charset="0"/>
                        </a:rPr>
                        <a:t>Information needed</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0070C0"/>
                    </a:solidFill>
                  </a:tcPr>
                </a:tc>
                <a:tc>
                  <a:txBody>
                    <a:bodyPr/>
                    <a:lstStyle/>
                    <a:p>
                      <a:pPr algn="ctr"/>
                      <a:r>
                        <a:rPr lang="en-US" sz="1600" dirty="0" smtClean="0">
                          <a:latin typeface="Calibri" panose="020F0502020204030204" pitchFamily="34" charset="0"/>
                        </a:rPr>
                        <a:t>Transparent</a:t>
                      </a:r>
                      <a:r>
                        <a:rPr lang="en-US" sz="1600" baseline="0" dirty="0" smtClean="0">
                          <a:latin typeface="Calibri" panose="020F0502020204030204" pitchFamily="34" charset="0"/>
                        </a:rPr>
                        <a:t> Business Description</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0070C0"/>
                    </a:solidFill>
                  </a:tcPr>
                </a:tc>
                <a:tc>
                  <a:txBody>
                    <a:bodyPr/>
                    <a:lstStyle/>
                    <a:p>
                      <a:pPr algn="ctr"/>
                      <a:r>
                        <a:rPr lang="en-US" sz="1600" dirty="0" smtClean="0">
                          <a:latin typeface="Calibri" panose="020F0502020204030204" pitchFamily="34" charset="0"/>
                        </a:rPr>
                        <a:t>Less-than-Transparent</a:t>
                      </a:r>
                      <a:r>
                        <a:rPr lang="en-US" sz="1600" baseline="0" dirty="0" smtClean="0">
                          <a:latin typeface="Calibri" panose="020F0502020204030204" pitchFamily="34" charset="0"/>
                        </a:rPr>
                        <a:t> Business Description</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75C4FF"/>
                    </a:solidFill>
                  </a:tcPr>
                </a:tc>
              </a:tr>
              <a:tr h="304350">
                <a:tc>
                  <a:txBody>
                    <a:bodyPr/>
                    <a:lstStyle/>
                    <a:p>
                      <a:r>
                        <a:rPr lang="en-US" sz="1600" dirty="0" smtClean="0">
                          <a:latin typeface="Calibri" panose="020F0502020204030204" pitchFamily="34" charset="0"/>
                        </a:rPr>
                        <a:t>When</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6/3/14, </a:t>
                      </a:r>
                      <a:r>
                        <a:rPr lang="en-US" sz="1600" b="0" i="0" dirty="0" smtClean="0">
                          <a:solidFill>
                            <a:schemeClr val="tx1"/>
                          </a:solidFill>
                          <a:latin typeface="Calibri" panose="020F0502020204030204" pitchFamily="34" charset="0"/>
                        </a:rPr>
                        <a:t>11/14-16/14 </a:t>
                      </a:r>
                      <a:endParaRPr lang="en-US" sz="1600" b="0" i="0" dirty="0">
                        <a:solidFill>
                          <a:schemeClr val="tx1"/>
                        </a:solidFill>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6/3/14, </a:t>
                      </a:r>
                      <a:r>
                        <a:rPr lang="en-US" sz="1600" b="0" i="0" dirty="0" smtClean="0">
                          <a:solidFill>
                            <a:schemeClr val="tx1"/>
                          </a:solidFill>
                          <a:latin typeface="Calibri" panose="020F0502020204030204" pitchFamily="34" charset="0"/>
                        </a:rPr>
                        <a:t>11/14-16/14 </a:t>
                      </a:r>
                      <a:endParaRPr lang="en-US" sz="1600" b="0" i="0" dirty="0">
                        <a:solidFill>
                          <a:schemeClr val="tx1"/>
                        </a:solidFill>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304350">
                <a:tc>
                  <a:txBody>
                    <a:bodyPr/>
                    <a:lstStyle/>
                    <a:p>
                      <a:r>
                        <a:rPr lang="en-US" sz="1600" dirty="0" smtClean="0">
                          <a:latin typeface="Calibri" panose="020F0502020204030204" pitchFamily="34" charset="0"/>
                        </a:rPr>
                        <a:t>Where</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Washington, DC</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Washington, DC</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304350">
                <a:tc>
                  <a:txBody>
                    <a:bodyPr/>
                    <a:lstStyle/>
                    <a:p>
                      <a:r>
                        <a:rPr lang="en-US" sz="1600" dirty="0" smtClean="0">
                          <a:latin typeface="Calibri" panose="020F0502020204030204" pitchFamily="34" charset="0"/>
                        </a:rPr>
                        <a:t>Who</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J. Postdoc</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J. Postdoc</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532613">
                <a:tc>
                  <a:txBody>
                    <a:bodyPr/>
                    <a:lstStyle/>
                    <a:p>
                      <a:r>
                        <a:rPr lang="en-US" sz="1600" dirty="0" smtClean="0">
                          <a:latin typeface="Calibri" panose="020F0502020204030204" pitchFamily="34" charset="0"/>
                        </a:rPr>
                        <a:t>What</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United Airlines round trip airfare</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United Airlines round trip airfare</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1445660">
                <a:tc>
                  <a:txBody>
                    <a:bodyPr/>
                    <a:lstStyle/>
                    <a:p>
                      <a:r>
                        <a:rPr lang="en-US" sz="1600" b="1" dirty="0" smtClean="0">
                          <a:solidFill>
                            <a:srgbClr val="FF0000"/>
                          </a:solidFill>
                          <a:latin typeface="Calibri" panose="020F0502020204030204" pitchFamily="34" charset="0"/>
                        </a:rPr>
                        <a:t>Why</a:t>
                      </a:r>
                      <a:endParaRPr lang="en-US" sz="1600" b="1" dirty="0">
                        <a:solidFill>
                          <a:srgbClr val="FF0000"/>
                        </a:solidFill>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To attend Society for Neuroscience annual meeting to present poster of research supported by the </a:t>
                      </a:r>
                      <a:r>
                        <a:rPr lang="en-US" sz="1600" dirty="0" err="1" smtClean="0">
                          <a:latin typeface="Calibri" panose="020F0502020204030204" pitchFamily="34" charset="0"/>
                        </a:rPr>
                        <a:t>Neurocircuits</a:t>
                      </a:r>
                      <a:r>
                        <a:rPr lang="en-US" sz="1600" dirty="0" smtClean="0">
                          <a:latin typeface="Calibri" panose="020F0502020204030204" pitchFamily="34" charset="0"/>
                        </a:rPr>
                        <a:t> grant</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99FF99"/>
                    </a:solidFill>
                  </a:tcPr>
                </a:tc>
                <a:tc>
                  <a:txBody>
                    <a:bodyPr/>
                    <a:lstStyle/>
                    <a:p>
                      <a:r>
                        <a:rPr lang="en-US" sz="1600" i="0" dirty="0" smtClean="0">
                          <a:latin typeface="Calibri" panose="020F0502020204030204" pitchFamily="34" charset="0"/>
                        </a:rPr>
                        <a:t>To attend Society for Neuroscience annual meeting.</a:t>
                      </a:r>
                      <a:endParaRPr lang="en-US" sz="1600" i="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222606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884238"/>
          </a:xfrm>
        </p:spPr>
        <p:txBody>
          <a:bodyPr/>
          <a:lstStyle/>
          <a:p>
            <a:pPr algn="ctr"/>
            <a:r>
              <a:rPr lang="en-US" dirty="0" smtClean="0">
                <a:latin typeface="Calibri" panose="020F0502020204030204" pitchFamily="34" charset="0"/>
              </a:rPr>
              <a:t>Business Descriptions</a:t>
            </a:r>
            <a:endParaRPr lang="en-US" dirty="0">
              <a:latin typeface="Calibri" panose="020F0502020204030204" pitchFamily="34" charset="0"/>
            </a:endParaRPr>
          </a:p>
        </p:txBody>
      </p:sp>
      <p:sp>
        <p:nvSpPr>
          <p:cNvPr id="3" name="Content Placeholder 2"/>
          <p:cNvSpPr>
            <a:spLocks noGrp="1"/>
          </p:cNvSpPr>
          <p:nvPr>
            <p:ph sz="quarter" idx="1"/>
          </p:nvPr>
        </p:nvSpPr>
        <p:spPr>
          <a:xfrm>
            <a:off x="914400" y="1143000"/>
            <a:ext cx="7620000" cy="1676400"/>
          </a:xfrm>
        </p:spPr>
        <p:txBody>
          <a:bodyPr>
            <a:normAutofit/>
          </a:bodyPr>
          <a:lstStyle/>
          <a:p>
            <a:pPr marL="0" indent="0">
              <a:buNone/>
            </a:pPr>
            <a:r>
              <a:rPr lang="en-US" sz="2000" dirty="0">
                <a:latin typeface="Calibri" panose="020F0502020204030204" pitchFamily="34" charset="0"/>
              </a:rPr>
              <a:t>On </a:t>
            </a:r>
            <a:r>
              <a:rPr lang="en-US" sz="2000" dirty="0" smtClean="0">
                <a:latin typeface="Calibri" panose="020F0502020204030204" pitchFamily="34" charset="0"/>
              </a:rPr>
              <a:t>June 3</a:t>
            </a:r>
            <a:r>
              <a:rPr lang="en-US" sz="2000" dirty="0">
                <a:latin typeface="Calibri" panose="020F0502020204030204" pitchFamily="34" charset="0"/>
              </a:rPr>
              <a:t>, 2015, Brad Student paid the registration fee for an INSERM  meeting entitled, “Transgenic animals and genetic engineering techniques” from July 2-3 2015, in Nantes, France. Brad presented a poster on his research supported by his PI’s R01 grant entitled, “Genetic engineering in transgenic mice.”</a:t>
            </a:r>
          </a:p>
        </p:txBody>
      </p:sp>
      <p:sp>
        <p:nvSpPr>
          <p:cNvPr id="5" name="TextBox 4"/>
          <p:cNvSpPr txBox="1"/>
          <p:nvPr/>
        </p:nvSpPr>
        <p:spPr>
          <a:xfrm>
            <a:off x="990600" y="5706070"/>
            <a:ext cx="7620000" cy="923330"/>
          </a:xfrm>
          <a:prstGeom prst="rect">
            <a:avLst/>
          </a:prstGeom>
          <a:noFill/>
        </p:spPr>
        <p:txBody>
          <a:bodyPr wrap="square" rtlCol="0">
            <a:spAutoFit/>
          </a:bodyPr>
          <a:lstStyle/>
          <a:p>
            <a:r>
              <a:rPr lang="en-US" dirty="0" smtClean="0">
                <a:latin typeface="Calibri" panose="020F0502020204030204" pitchFamily="34" charset="0"/>
              </a:rPr>
              <a:t>6/3/15 B. </a:t>
            </a:r>
            <a:r>
              <a:rPr lang="en-US" dirty="0">
                <a:latin typeface="Calibri" panose="020F0502020204030204" pitchFamily="34" charset="0"/>
              </a:rPr>
              <a:t>Student, Registration fee, </a:t>
            </a:r>
            <a:r>
              <a:rPr lang="en-US" dirty="0" err="1">
                <a:latin typeface="Calibri" panose="020F0502020204030204" pitchFamily="34" charset="0"/>
              </a:rPr>
              <a:t>Inserm</a:t>
            </a:r>
            <a:r>
              <a:rPr lang="en-US" dirty="0">
                <a:latin typeface="Calibri" panose="020F0502020204030204" pitchFamily="34" charset="0"/>
              </a:rPr>
              <a:t> </a:t>
            </a:r>
            <a:r>
              <a:rPr lang="en-US" dirty="0" err="1">
                <a:latin typeface="Calibri" panose="020F0502020204030204" pitchFamily="34" charset="0"/>
              </a:rPr>
              <a:t>Mtg</a:t>
            </a:r>
            <a:r>
              <a:rPr lang="en-US" dirty="0">
                <a:latin typeface="Calibri" panose="020F0502020204030204" pitchFamily="34" charset="0"/>
              </a:rPr>
              <a:t> 7/2-3/15 in Nantes, FR; presented poster on research supported by Genetic Engineering/</a:t>
            </a:r>
            <a:r>
              <a:rPr lang="en-US" dirty="0" err="1">
                <a:latin typeface="Calibri" panose="020F0502020204030204" pitchFamily="34" charset="0"/>
              </a:rPr>
              <a:t>Trangenic</a:t>
            </a:r>
            <a:r>
              <a:rPr lang="en-US" dirty="0">
                <a:latin typeface="Calibri" panose="020F0502020204030204" pitchFamily="34" charset="0"/>
              </a:rPr>
              <a:t>  Mice grant</a:t>
            </a:r>
          </a:p>
        </p:txBody>
      </p:sp>
      <p:graphicFrame>
        <p:nvGraphicFramePr>
          <p:cNvPr id="7" name="Table 6"/>
          <p:cNvGraphicFramePr>
            <a:graphicFrameLocks noGrp="1"/>
          </p:cNvGraphicFramePr>
          <p:nvPr>
            <p:extLst>
              <p:ext uri="{D42A27DB-BD31-4B8C-83A1-F6EECF244321}">
                <p14:modId xmlns:p14="http://schemas.microsoft.com/office/powerpoint/2010/main" val="3040261069"/>
              </p:ext>
            </p:extLst>
          </p:nvPr>
        </p:nvGraphicFramePr>
        <p:xfrm>
          <a:off x="990600" y="2895600"/>
          <a:ext cx="7467600" cy="2618385"/>
        </p:xfrm>
        <a:graphic>
          <a:graphicData uri="http://schemas.openxmlformats.org/drawingml/2006/table">
            <a:tbl>
              <a:tblPr firstRow="1" bandRow="1">
                <a:tableStyleId>{5C22544A-7EE6-4342-B048-85BDC9FD1C3A}</a:tableStyleId>
              </a:tblPr>
              <a:tblGrid>
                <a:gridCol w="2667000"/>
                <a:gridCol w="4800600"/>
              </a:tblGrid>
              <a:tr h="398964">
                <a:tc>
                  <a:txBody>
                    <a:bodyPr/>
                    <a:lstStyle/>
                    <a:p>
                      <a:pPr algn="ctr"/>
                      <a:r>
                        <a:rPr lang="en-US" sz="1600" dirty="0" smtClean="0">
                          <a:latin typeface="Calibri" panose="020F0502020204030204" pitchFamily="34" charset="0"/>
                        </a:rPr>
                        <a:t>Information needed</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0070C0"/>
                    </a:solidFill>
                  </a:tcPr>
                </a:tc>
                <a:tc>
                  <a:txBody>
                    <a:bodyPr/>
                    <a:lstStyle/>
                    <a:p>
                      <a:pPr algn="ctr"/>
                      <a:r>
                        <a:rPr lang="en-US" sz="1600" dirty="0" smtClean="0">
                          <a:latin typeface="Calibri" panose="020F0502020204030204" pitchFamily="34" charset="0"/>
                        </a:rPr>
                        <a:t>Transparent</a:t>
                      </a:r>
                      <a:r>
                        <a:rPr lang="en-US" sz="1600" baseline="0" dirty="0" smtClean="0">
                          <a:latin typeface="Calibri" panose="020F0502020204030204" pitchFamily="34" charset="0"/>
                        </a:rPr>
                        <a:t> Business Description</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0070C0"/>
                    </a:solidFill>
                  </a:tcPr>
                </a:tc>
              </a:tr>
              <a:tr h="316253">
                <a:tc>
                  <a:txBody>
                    <a:bodyPr/>
                    <a:lstStyle/>
                    <a:p>
                      <a:r>
                        <a:rPr lang="en-US" sz="1600" dirty="0" smtClean="0">
                          <a:latin typeface="Calibri" panose="020F0502020204030204" pitchFamily="34" charset="0"/>
                        </a:rPr>
                        <a:t>When</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b="0" i="0" dirty="0" smtClean="0">
                          <a:solidFill>
                            <a:schemeClr val="tx1"/>
                          </a:solidFill>
                          <a:latin typeface="Calibri" panose="020F0502020204030204" pitchFamily="34" charset="0"/>
                        </a:rPr>
                        <a:t>6/3/15, </a:t>
                      </a:r>
                      <a:r>
                        <a:rPr lang="en-US" sz="1600" dirty="0" smtClean="0">
                          <a:latin typeface="Calibri" panose="020F0502020204030204" pitchFamily="34" charset="0"/>
                        </a:rPr>
                        <a:t>7/2-3/15</a:t>
                      </a:r>
                      <a:endParaRPr lang="en-US" sz="1600" b="0" i="0" dirty="0">
                        <a:solidFill>
                          <a:schemeClr val="tx1"/>
                        </a:solidFill>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332556">
                <a:tc>
                  <a:txBody>
                    <a:bodyPr/>
                    <a:lstStyle/>
                    <a:p>
                      <a:r>
                        <a:rPr lang="en-US" sz="1600" dirty="0" smtClean="0">
                          <a:latin typeface="Calibri" panose="020F0502020204030204" pitchFamily="34" charset="0"/>
                        </a:rPr>
                        <a:t>Where</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Nantes, FR</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316253">
                <a:tc>
                  <a:txBody>
                    <a:bodyPr/>
                    <a:lstStyle/>
                    <a:p>
                      <a:r>
                        <a:rPr lang="en-US" sz="1600" dirty="0" smtClean="0">
                          <a:latin typeface="Calibri" panose="020F0502020204030204" pitchFamily="34" charset="0"/>
                        </a:rPr>
                        <a:t>Who</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Brad Student</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390621">
                <a:tc>
                  <a:txBody>
                    <a:bodyPr/>
                    <a:lstStyle/>
                    <a:p>
                      <a:r>
                        <a:rPr lang="en-US" sz="1600" dirty="0" smtClean="0">
                          <a:latin typeface="Calibri" panose="020F0502020204030204" pitchFamily="34" charset="0"/>
                        </a:rPr>
                        <a:t>What</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dirty="0" smtClean="0">
                          <a:latin typeface="Calibri" panose="020F0502020204030204" pitchFamily="34" charset="0"/>
                        </a:rPr>
                        <a:t>Conference fee</a:t>
                      </a:r>
                      <a:endParaRPr lang="en-US" sz="1600"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r h="776257">
                <a:tc>
                  <a:txBody>
                    <a:bodyPr/>
                    <a:lstStyle/>
                    <a:p>
                      <a:r>
                        <a:rPr lang="en-US" sz="1600" b="1" dirty="0" smtClean="0">
                          <a:solidFill>
                            <a:srgbClr val="FF0000"/>
                          </a:solidFill>
                          <a:latin typeface="Calibri" panose="020F0502020204030204" pitchFamily="34" charset="0"/>
                        </a:rPr>
                        <a:t>Why</a:t>
                      </a:r>
                      <a:endParaRPr lang="en-US" sz="1600" b="1" dirty="0">
                        <a:solidFill>
                          <a:srgbClr val="FF0000"/>
                        </a:solidFill>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sz="1600" b="1" dirty="0" smtClean="0">
                          <a:latin typeface="Calibri" panose="020F0502020204030204" pitchFamily="34" charset="0"/>
                        </a:rPr>
                        <a:t>Presented a poster on his research supported by his PI’s R01 grant entitled, “Genetic engineering in transgenic mice.”</a:t>
                      </a: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99FF99"/>
                    </a:solidFill>
                  </a:tcPr>
                </a:tc>
              </a:tr>
            </a:tbl>
          </a:graphicData>
        </a:graphic>
      </p:graphicFrame>
      <p:sp>
        <p:nvSpPr>
          <p:cNvPr id="4" name="Rectangle 3"/>
          <p:cNvSpPr/>
          <p:nvPr/>
        </p:nvSpPr>
        <p:spPr>
          <a:xfrm>
            <a:off x="3733800" y="3352800"/>
            <a:ext cx="1676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722076" y="3657602"/>
            <a:ext cx="2028093" cy="247038"/>
          </a:xfrm>
          <a:custGeom>
            <a:avLst/>
            <a:gdLst>
              <a:gd name="connsiteX0" fmla="*/ 0 w 1992924"/>
              <a:gd name="connsiteY0" fmla="*/ 0 h 228600"/>
              <a:gd name="connsiteX1" fmla="*/ 1992924 w 1992924"/>
              <a:gd name="connsiteY1" fmla="*/ 0 h 228600"/>
              <a:gd name="connsiteX2" fmla="*/ 1992924 w 1992924"/>
              <a:gd name="connsiteY2" fmla="*/ 228600 h 228600"/>
              <a:gd name="connsiteX3" fmla="*/ 0 w 1992924"/>
              <a:gd name="connsiteY3" fmla="*/ 228600 h 228600"/>
              <a:gd name="connsiteX4" fmla="*/ 0 w 1992924"/>
              <a:gd name="connsiteY4" fmla="*/ 0 h 228600"/>
              <a:gd name="connsiteX0" fmla="*/ 0 w 2028093"/>
              <a:gd name="connsiteY0" fmla="*/ 0 h 228600"/>
              <a:gd name="connsiteX1" fmla="*/ 1992924 w 2028093"/>
              <a:gd name="connsiteY1" fmla="*/ 0 h 228600"/>
              <a:gd name="connsiteX2" fmla="*/ 2028093 w 2028093"/>
              <a:gd name="connsiteY2" fmla="*/ 216877 h 228600"/>
              <a:gd name="connsiteX3" fmla="*/ 0 w 2028093"/>
              <a:gd name="connsiteY3" fmla="*/ 228600 h 228600"/>
              <a:gd name="connsiteX4" fmla="*/ 0 w 2028093"/>
              <a:gd name="connsiteY4" fmla="*/ 0 h 228600"/>
              <a:gd name="connsiteX0" fmla="*/ 0 w 2028093"/>
              <a:gd name="connsiteY0" fmla="*/ 0 h 231745"/>
              <a:gd name="connsiteX1" fmla="*/ 1992924 w 2028093"/>
              <a:gd name="connsiteY1" fmla="*/ 0 h 231745"/>
              <a:gd name="connsiteX2" fmla="*/ 2028093 w 2028093"/>
              <a:gd name="connsiteY2" fmla="*/ 216877 h 231745"/>
              <a:gd name="connsiteX3" fmla="*/ 0 w 2028093"/>
              <a:gd name="connsiteY3" fmla="*/ 228600 h 231745"/>
              <a:gd name="connsiteX4" fmla="*/ 0 w 2028093"/>
              <a:gd name="connsiteY4" fmla="*/ 0 h 231745"/>
              <a:gd name="connsiteX0" fmla="*/ 0 w 2028093"/>
              <a:gd name="connsiteY0" fmla="*/ 0 h 236762"/>
              <a:gd name="connsiteX1" fmla="*/ 1992924 w 2028093"/>
              <a:gd name="connsiteY1" fmla="*/ 0 h 236762"/>
              <a:gd name="connsiteX2" fmla="*/ 2028093 w 2028093"/>
              <a:gd name="connsiteY2" fmla="*/ 216877 h 236762"/>
              <a:gd name="connsiteX3" fmla="*/ 0 w 2028093"/>
              <a:gd name="connsiteY3" fmla="*/ 228600 h 236762"/>
              <a:gd name="connsiteX4" fmla="*/ 0 w 2028093"/>
              <a:gd name="connsiteY4" fmla="*/ 0 h 236762"/>
              <a:gd name="connsiteX0" fmla="*/ 0 w 2028093"/>
              <a:gd name="connsiteY0" fmla="*/ 0 h 241881"/>
              <a:gd name="connsiteX1" fmla="*/ 1992924 w 2028093"/>
              <a:gd name="connsiteY1" fmla="*/ 0 h 241881"/>
              <a:gd name="connsiteX2" fmla="*/ 2028093 w 2028093"/>
              <a:gd name="connsiteY2" fmla="*/ 216877 h 241881"/>
              <a:gd name="connsiteX3" fmla="*/ 0 w 2028093"/>
              <a:gd name="connsiteY3" fmla="*/ 228600 h 241881"/>
              <a:gd name="connsiteX4" fmla="*/ 0 w 2028093"/>
              <a:gd name="connsiteY4" fmla="*/ 0 h 241881"/>
              <a:gd name="connsiteX0" fmla="*/ 0 w 2028093"/>
              <a:gd name="connsiteY0" fmla="*/ 0 h 247038"/>
              <a:gd name="connsiteX1" fmla="*/ 1992924 w 2028093"/>
              <a:gd name="connsiteY1" fmla="*/ 0 h 247038"/>
              <a:gd name="connsiteX2" fmla="*/ 2028093 w 2028093"/>
              <a:gd name="connsiteY2" fmla="*/ 216877 h 247038"/>
              <a:gd name="connsiteX3" fmla="*/ 0 w 2028093"/>
              <a:gd name="connsiteY3" fmla="*/ 228600 h 247038"/>
              <a:gd name="connsiteX4" fmla="*/ 0 w 2028093"/>
              <a:gd name="connsiteY4" fmla="*/ 0 h 247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093" h="247038">
                <a:moveTo>
                  <a:pt x="0" y="0"/>
                </a:moveTo>
                <a:lnTo>
                  <a:pt x="1992924" y="0"/>
                </a:lnTo>
                <a:lnTo>
                  <a:pt x="2028093" y="216877"/>
                </a:lnTo>
                <a:cubicBezTo>
                  <a:pt x="332155" y="279401"/>
                  <a:pt x="676031" y="224692"/>
                  <a:pt x="0" y="228600"/>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722076" y="4038600"/>
            <a:ext cx="1676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727938" y="4343400"/>
            <a:ext cx="1676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733800" y="4724400"/>
            <a:ext cx="4648200" cy="762000"/>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438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0" nodeType="clickEffect">
                                  <p:stCondLst>
                                    <p:cond delay="0"/>
                                  </p:stCondLst>
                                  <p:childTnLst>
                                    <p:animEffect transition="out" filter="barn(inVertical)">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grpId="0" nodeType="clickEffect">
                                  <p:stCondLst>
                                    <p:cond delay="0"/>
                                  </p:stCondLst>
                                  <p:childTnLst>
                                    <p:animEffect transition="out" filter="barn(inVertical)">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0" nodeType="clickEffect">
                                  <p:stCondLst>
                                    <p:cond delay="0"/>
                                  </p:stCondLst>
                                  <p:childTnLst>
                                    <p:animEffect transition="out" filter="barn(inVertical)">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xit" presetSubtype="21" fill="hold" grpId="0" nodeType="clickEffect">
                                  <p:stCondLst>
                                    <p:cond delay="0"/>
                                  </p:stCondLst>
                                  <p:childTnLst>
                                    <p:animEffect transition="out" filter="barn(inVertical)">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80">
                                          <p:stCondLst>
                                            <p:cond delay="0"/>
                                          </p:stCondLst>
                                        </p:cTn>
                                        <p:tgtEl>
                                          <p:spTgt spid="5"/>
                                        </p:tgtEl>
                                      </p:cBhvr>
                                    </p:animEffect>
                                    <p:anim calcmode="lin" valueType="num">
                                      <p:cBhvr>
                                        <p:cTn id="3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8" dur="26">
                                          <p:stCondLst>
                                            <p:cond delay="650"/>
                                          </p:stCondLst>
                                        </p:cTn>
                                        <p:tgtEl>
                                          <p:spTgt spid="5"/>
                                        </p:tgtEl>
                                      </p:cBhvr>
                                      <p:to x="100000" y="60000"/>
                                    </p:animScale>
                                    <p:animScale>
                                      <p:cBhvr>
                                        <p:cTn id="39" dur="166" decel="50000">
                                          <p:stCondLst>
                                            <p:cond delay="676"/>
                                          </p:stCondLst>
                                        </p:cTn>
                                        <p:tgtEl>
                                          <p:spTgt spid="5"/>
                                        </p:tgtEl>
                                      </p:cBhvr>
                                      <p:to x="100000" y="100000"/>
                                    </p:animScale>
                                    <p:animScale>
                                      <p:cBhvr>
                                        <p:cTn id="40" dur="26">
                                          <p:stCondLst>
                                            <p:cond delay="1312"/>
                                          </p:stCondLst>
                                        </p:cTn>
                                        <p:tgtEl>
                                          <p:spTgt spid="5"/>
                                        </p:tgtEl>
                                      </p:cBhvr>
                                      <p:to x="100000" y="80000"/>
                                    </p:animScale>
                                    <p:animScale>
                                      <p:cBhvr>
                                        <p:cTn id="41" dur="166" decel="50000">
                                          <p:stCondLst>
                                            <p:cond delay="1338"/>
                                          </p:stCondLst>
                                        </p:cTn>
                                        <p:tgtEl>
                                          <p:spTgt spid="5"/>
                                        </p:tgtEl>
                                      </p:cBhvr>
                                      <p:to x="100000" y="100000"/>
                                    </p:animScale>
                                    <p:animScale>
                                      <p:cBhvr>
                                        <p:cTn id="42" dur="26">
                                          <p:stCondLst>
                                            <p:cond delay="1642"/>
                                          </p:stCondLst>
                                        </p:cTn>
                                        <p:tgtEl>
                                          <p:spTgt spid="5"/>
                                        </p:tgtEl>
                                      </p:cBhvr>
                                      <p:to x="100000" y="90000"/>
                                    </p:animScale>
                                    <p:animScale>
                                      <p:cBhvr>
                                        <p:cTn id="43" dur="166" decel="50000">
                                          <p:stCondLst>
                                            <p:cond delay="1668"/>
                                          </p:stCondLst>
                                        </p:cTn>
                                        <p:tgtEl>
                                          <p:spTgt spid="5"/>
                                        </p:tgtEl>
                                      </p:cBhvr>
                                      <p:to x="100000" y="100000"/>
                                    </p:animScale>
                                    <p:animScale>
                                      <p:cBhvr>
                                        <p:cTn id="44" dur="26">
                                          <p:stCondLst>
                                            <p:cond delay="1808"/>
                                          </p:stCondLst>
                                        </p:cTn>
                                        <p:tgtEl>
                                          <p:spTgt spid="5"/>
                                        </p:tgtEl>
                                      </p:cBhvr>
                                      <p:to x="100000" y="95000"/>
                                    </p:animScale>
                                    <p:animScale>
                                      <p:cBhvr>
                                        <p:cTn id="4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P spid="9" grpId="0" animBg="1"/>
      <p:bldP spid="11" grpId="0" animBg="1"/>
      <p:bldP spid="12"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655638"/>
          </a:xfrm>
        </p:spPr>
        <p:txBody>
          <a:bodyPr>
            <a:normAutofit fontScale="90000"/>
          </a:bodyPr>
          <a:lstStyle/>
          <a:p>
            <a:r>
              <a:rPr lang="en-US" dirty="0" smtClean="0">
                <a:latin typeface="Calibri" panose="020F0502020204030204" pitchFamily="34" charset="0"/>
              </a:rPr>
              <a:t>Supporting documentation</a:t>
            </a:r>
            <a:endParaRPr lang="en-US" dirty="0">
              <a:latin typeface="Calibri" panose="020F0502020204030204" pitchFamily="34"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076854519"/>
              </p:ext>
            </p:extLst>
          </p:nvPr>
        </p:nvGraphicFramePr>
        <p:xfrm>
          <a:off x="914400" y="914400"/>
          <a:ext cx="7772400" cy="4381271"/>
        </p:xfrm>
        <a:graphic>
          <a:graphicData uri="http://schemas.openxmlformats.org/drawingml/2006/table">
            <a:tbl>
              <a:tblPr firstRow="1" bandRow="1">
                <a:tableStyleId>{2D5ABB26-0587-4C30-8999-92F81FD0307C}</a:tableStyleId>
              </a:tblPr>
              <a:tblGrid>
                <a:gridCol w="1524000"/>
                <a:gridCol w="2590800"/>
                <a:gridCol w="3657600"/>
              </a:tblGrid>
              <a:tr h="759536">
                <a:tc>
                  <a:txBody>
                    <a:bodyPr/>
                    <a:lstStyle/>
                    <a:p>
                      <a:pPr algn="ctr"/>
                      <a:r>
                        <a:rPr lang="en-US" sz="1600" b="1" i="0" dirty="0" smtClean="0">
                          <a:solidFill>
                            <a:schemeClr val="bg1"/>
                          </a:solidFill>
                          <a:latin typeface="Calibri" panose="020F0502020204030204" pitchFamily="34" charset="0"/>
                        </a:rPr>
                        <a:t>Activity</a:t>
                      </a:r>
                      <a:endParaRPr lang="en-US" sz="1600" b="1" i="0"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solidFill>
                      <a:srgbClr val="286CAE"/>
                    </a:solidFill>
                  </a:tcPr>
                </a:tc>
                <a:tc>
                  <a:txBody>
                    <a:bodyPr/>
                    <a:lstStyle/>
                    <a:p>
                      <a:pPr algn="ctr"/>
                      <a:r>
                        <a:rPr lang="en-US" sz="1600" b="1" i="0" dirty="0" smtClean="0">
                          <a:solidFill>
                            <a:schemeClr val="bg1"/>
                          </a:solidFill>
                          <a:latin typeface="Calibri" panose="020F0502020204030204" pitchFamily="34" charset="0"/>
                        </a:rPr>
                        <a:t>Business Description</a:t>
                      </a:r>
                      <a:endParaRPr lang="en-US" sz="1600" b="1" i="0"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solidFill>
                      <a:srgbClr val="286CAE"/>
                    </a:solidFill>
                  </a:tcPr>
                </a:tc>
                <a:tc>
                  <a:txBody>
                    <a:bodyPr/>
                    <a:lstStyle/>
                    <a:p>
                      <a:pPr algn="ctr"/>
                      <a:r>
                        <a:rPr lang="en-US" sz="1600" b="1" i="0" dirty="0" smtClean="0">
                          <a:solidFill>
                            <a:schemeClr val="bg1"/>
                          </a:solidFill>
                          <a:latin typeface="Calibri" panose="020F0502020204030204" pitchFamily="34" charset="0"/>
                        </a:rPr>
                        <a:t>Required Backup</a:t>
                      </a:r>
                      <a:endParaRPr lang="en-US" sz="1600" b="1" i="0"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solidFill>
                      <a:srgbClr val="286CAE"/>
                    </a:solidFill>
                  </a:tcPr>
                </a:tc>
              </a:tr>
              <a:tr h="759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b="0" kern="1200" dirty="0" smtClean="0">
                          <a:solidFill>
                            <a:schemeClr val="tx1"/>
                          </a:solidFill>
                          <a:effectLst/>
                          <a:latin typeface="Calibri" panose="020F0502020204030204" pitchFamily="34" charset="0"/>
                          <a:ea typeface="+mn-ea"/>
                          <a:cs typeface="+mn-cs"/>
                        </a:rPr>
                        <a:t>Conference-</a:t>
                      </a:r>
                      <a:endParaRPr lang="en-US" sz="1600" b="0" dirty="0" smtClean="0">
                        <a:latin typeface="Calibri" panose="020F0502020204030204" pitchFamily="34" charset="0"/>
                      </a:endParaRPr>
                    </a:p>
                    <a:p>
                      <a:r>
                        <a:rPr kumimoji="0" lang="en-US" sz="1600" b="0" kern="1200" dirty="0" smtClean="0">
                          <a:solidFill>
                            <a:schemeClr val="tx1"/>
                          </a:solidFill>
                          <a:effectLst/>
                          <a:latin typeface="Calibri" panose="020F0502020204030204" pitchFamily="34" charset="0"/>
                          <a:ea typeface="+mn-ea"/>
                          <a:cs typeface="+mn-cs"/>
                        </a:rPr>
                        <a:t>presenting</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kern="1200" dirty="0" smtClean="0">
                          <a:solidFill>
                            <a:schemeClr val="tx1"/>
                          </a:solidFill>
                          <a:effectLst/>
                          <a:latin typeface="Calibri" panose="020F0502020204030204" pitchFamily="34" charset="0"/>
                          <a:ea typeface="+mn-ea"/>
                          <a:cs typeface="+mn-cs"/>
                        </a:rPr>
                        <a:t>Topic(s) presented</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rowSpan="3">
                  <a:txBody>
                    <a:bodyPr/>
                    <a:lstStyle/>
                    <a:p>
                      <a:pPr>
                        <a:buClr>
                          <a:srgbClr val="286CAE"/>
                        </a:buClr>
                      </a:pPr>
                      <a:r>
                        <a:rPr kumimoji="0" lang="en-US" sz="1600" b="0" kern="1200" dirty="0" smtClean="0">
                          <a:solidFill>
                            <a:schemeClr val="tx1"/>
                          </a:solidFill>
                          <a:effectLst/>
                          <a:latin typeface="Calibri" panose="020F0502020204030204" pitchFamily="34" charset="0"/>
                          <a:ea typeface="+mn-ea"/>
                          <a:cs typeface="+mn-cs"/>
                        </a:rPr>
                        <a:t>Supporting documentation detailing</a:t>
                      </a:r>
                      <a:r>
                        <a:rPr kumimoji="0" lang="en-US" sz="1600" b="0" kern="1200" baseline="0" dirty="0" smtClean="0">
                          <a:solidFill>
                            <a:schemeClr val="tx1"/>
                          </a:solidFill>
                          <a:effectLst/>
                          <a:latin typeface="Calibri" panose="020F0502020204030204" pitchFamily="34" charset="0"/>
                          <a:ea typeface="+mn-ea"/>
                          <a:cs typeface="+mn-cs"/>
                        </a:rPr>
                        <a:t> event and traveler involvement, such as:</a:t>
                      </a:r>
                    </a:p>
                    <a:p>
                      <a:pPr marL="285750" indent="-285750">
                        <a:buClr>
                          <a:srgbClr val="286CAE"/>
                        </a:buClr>
                        <a:buFont typeface="Arial" panose="020B0604020202020204" pitchFamily="34" charset="0"/>
                        <a:buChar char="•"/>
                      </a:pPr>
                      <a:r>
                        <a:rPr kumimoji="0" lang="en-US" sz="1600" b="0" kern="1200" dirty="0" smtClean="0">
                          <a:solidFill>
                            <a:schemeClr val="tx1"/>
                          </a:solidFill>
                          <a:effectLst/>
                          <a:latin typeface="Calibri" panose="020F0502020204030204" pitchFamily="34" charset="0"/>
                          <a:ea typeface="+mn-ea"/>
                          <a:cs typeface="+mn-cs"/>
                        </a:rPr>
                        <a:t>Conference program (presentation date/time)</a:t>
                      </a:r>
                    </a:p>
                    <a:p>
                      <a:pPr marL="285750" indent="-285750">
                        <a:buClr>
                          <a:srgbClr val="286CAE"/>
                        </a:buClr>
                        <a:buFont typeface="Arial" panose="020B0604020202020204" pitchFamily="34" charset="0"/>
                        <a:buChar char="•"/>
                      </a:pPr>
                      <a:r>
                        <a:rPr kumimoji="0" lang="en-US" sz="1600" b="0" kern="1200" dirty="0" smtClean="0">
                          <a:solidFill>
                            <a:schemeClr val="tx1"/>
                          </a:solidFill>
                          <a:effectLst/>
                          <a:latin typeface="Calibri" panose="020F0502020204030204" pitchFamily="34" charset="0"/>
                          <a:ea typeface="+mn-ea"/>
                          <a:cs typeface="+mn-cs"/>
                        </a:rPr>
                        <a:t>Conference announcement</a:t>
                      </a:r>
                    </a:p>
                    <a:p>
                      <a:pPr marL="285750" indent="-285750">
                        <a:buClr>
                          <a:srgbClr val="286CAE"/>
                        </a:buClr>
                        <a:buFont typeface="Arial" panose="020B0604020202020204" pitchFamily="34" charset="0"/>
                        <a:buChar char="•"/>
                      </a:pPr>
                      <a:r>
                        <a:rPr kumimoji="0" lang="en-US" sz="1600" b="0" kern="1200" dirty="0" smtClean="0">
                          <a:solidFill>
                            <a:schemeClr val="tx1"/>
                          </a:solidFill>
                          <a:effectLst/>
                          <a:latin typeface="Calibri" panose="020F0502020204030204" pitchFamily="34" charset="0"/>
                          <a:ea typeface="+mn-ea"/>
                          <a:cs typeface="+mn-cs"/>
                        </a:rPr>
                        <a:t>Agenda</a:t>
                      </a:r>
                    </a:p>
                    <a:p>
                      <a:pPr marL="285750" indent="-285750">
                        <a:buClr>
                          <a:srgbClr val="286CAE"/>
                        </a:buClr>
                        <a:buFont typeface="Arial" panose="020B0604020202020204" pitchFamily="34" charset="0"/>
                        <a:buChar char="•"/>
                      </a:pPr>
                      <a:r>
                        <a:rPr kumimoji="0" lang="en-US" sz="1600" b="0" kern="1200" dirty="0" smtClean="0">
                          <a:solidFill>
                            <a:schemeClr val="tx1"/>
                          </a:solidFill>
                          <a:effectLst/>
                          <a:latin typeface="Calibri" panose="020F0502020204030204" pitchFamily="34" charset="0"/>
                          <a:ea typeface="+mn-ea"/>
                          <a:cs typeface="+mn-cs"/>
                        </a:rPr>
                        <a:t>Copy of poster</a:t>
                      </a:r>
                    </a:p>
                    <a:p>
                      <a:pPr marL="285750" lvl="0" indent="-285750">
                        <a:buClr>
                          <a:srgbClr val="286CAE"/>
                        </a:buClr>
                        <a:buFont typeface="Arial" panose="020B0604020202020204" pitchFamily="34" charset="0"/>
                        <a:buChar char="•"/>
                      </a:pPr>
                      <a:r>
                        <a:rPr kumimoji="0" lang="en-US" sz="1600" b="0" kern="1200" dirty="0" smtClean="0">
                          <a:solidFill>
                            <a:schemeClr val="tx1"/>
                          </a:solidFill>
                          <a:effectLst/>
                          <a:latin typeface="Calibri" panose="020F0502020204030204" pitchFamily="34" charset="0"/>
                          <a:ea typeface="+mn-ea"/>
                          <a:cs typeface="+mn-cs"/>
                        </a:rPr>
                        <a:t>Copy of abstract</a:t>
                      </a:r>
                    </a:p>
                    <a:p>
                      <a:pPr marL="285750" lvl="0" indent="-285750">
                        <a:buClr>
                          <a:srgbClr val="286CAE"/>
                        </a:buClr>
                        <a:buFont typeface="Arial" panose="020B0604020202020204" pitchFamily="34" charset="0"/>
                        <a:buChar char="•"/>
                      </a:pPr>
                      <a:r>
                        <a:rPr kumimoji="0" lang="en-US" sz="1600" b="0" kern="1200" dirty="0" smtClean="0">
                          <a:solidFill>
                            <a:schemeClr val="tx1"/>
                          </a:solidFill>
                          <a:effectLst/>
                          <a:latin typeface="Calibri" panose="020F0502020204030204" pitchFamily="34" charset="0"/>
                          <a:ea typeface="+mn-ea"/>
                          <a:cs typeface="+mn-cs"/>
                        </a:rPr>
                        <a:t>Registration receipt (with</a:t>
                      </a:r>
                      <a:r>
                        <a:rPr kumimoji="0" lang="en-US" sz="1600" b="0" kern="1200" baseline="0" dirty="0" smtClean="0">
                          <a:solidFill>
                            <a:schemeClr val="tx1"/>
                          </a:solidFill>
                          <a:effectLst/>
                          <a:latin typeface="Calibri" panose="020F0502020204030204" pitchFamily="34" charset="0"/>
                          <a:ea typeface="+mn-ea"/>
                          <a:cs typeface="+mn-cs"/>
                        </a:rPr>
                        <a:t> nature of participation detailed)</a:t>
                      </a:r>
                    </a:p>
                    <a:p>
                      <a:pPr marL="285750" lvl="0" indent="-285750">
                        <a:buClr>
                          <a:srgbClr val="286CAE"/>
                        </a:buClr>
                        <a:buFont typeface="Arial" panose="020B0604020202020204" pitchFamily="34" charset="0"/>
                        <a:buChar char="•"/>
                      </a:pPr>
                      <a:r>
                        <a:rPr kumimoji="0" lang="en-US" sz="1600" b="0" kern="1200" baseline="0" dirty="0" smtClean="0">
                          <a:solidFill>
                            <a:schemeClr val="tx1"/>
                          </a:solidFill>
                          <a:effectLst/>
                          <a:latin typeface="Calibri" panose="020F0502020204030204" pitchFamily="34" charset="0"/>
                          <a:ea typeface="+mn-ea"/>
                          <a:cs typeface="+mn-cs"/>
                        </a:rPr>
                        <a:t>Meeting announcement</a:t>
                      </a:r>
                      <a:endParaRPr kumimoji="0" lang="en-US" sz="1600" b="0" kern="1200" dirty="0" smtClean="0">
                        <a:solidFill>
                          <a:schemeClr val="tx1"/>
                        </a:solidFill>
                        <a:effectLst/>
                        <a:latin typeface="Calibri" panose="020F0502020204030204" pitchFamily="34" charset="0"/>
                        <a:ea typeface="+mn-ea"/>
                        <a:cs typeface="+mn-cs"/>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r>
              <a:tr h="759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b="0" kern="1200" dirty="0" smtClean="0">
                          <a:solidFill>
                            <a:schemeClr val="tx1"/>
                          </a:solidFill>
                          <a:effectLst/>
                          <a:latin typeface="Calibri" panose="020F0502020204030204" pitchFamily="34" charset="0"/>
                          <a:ea typeface="+mn-ea"/>
                          <a:cs typeface="+mn-cs"/>
                        </a:rPr>
                        <a:t>*Conference-</a:t>
                      </a:r>
                      <a:endParaRPr lang="en-US" sz="1600" b="0" dirty="0" smtClean="0">
                        <a:latin typeface="Calibri" panose="020F0502020204030204" pitchFamily="34" charset="0"/>
                      </a:endParaRPr>
                    </a:p>
                    <a:p>
                      <a:r>
                        <a:rPr kumimoji="0" lang="en-US" sz="1600" b="0" kern="1200" dirty="0" smtClean="0">
                          <a:solidFill>
                            <a:schemeClr val="tx1"/>
                          </a:solidFill>
                          <a:effectLst/>
                          <a:latin typeface="Calibri" panose="020F0502020204030204" pitchFamily="34" charset="0"/>
                          <a:ea typeface="+mn-ea"/>
                          <a:cs typeface="+mn-cs"/>
                        </a:rPr>
                        <a:t>attending</a:t>
                      </a:r>
                      <a:endParaRPr lang="en-US" sz="1600" b="0" dirty="0" smtClean="0">
                        <a:latin typeface="Calibri" panose="020F0502020204030204" pitchFamily="34" charset="0"/>
                      </a:endParaRPr>
                    </a:p>
                    <a:p>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1600" b="0" kern="1200" dirty="0" smtClean="0">
                          <a:solidFill>
                            <a:schemeClr val="tx1"/>
                          </a:solidFill>
                          <a:effectLst/>
                          <a:latin typeface="Calibri" panose="020F0502020204030204" pitchFamily="34" charset="0"/>
                          <a:ea typeface="+mn-ea"/>
                          <a:cs typeface="+mn-cs"/>
                        </a:rPr>
                        <a:t>Topics discussed as they relate to grant</a:t>
                      </a:r>
                      <a:r>
                        <a:rPr lang="en-US" sz="1600" b="0" dirty="0" smtClean="0">
                          <a:effectLst/>
                          <a:latin typeface="Calibri" panose="020F0502020204030204" pitchFamily="34" charset="0"/>
                        </a:rPr>
                        <a:t> </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600" b="0" dirty="0"/>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r>
              <a:tr h="759536">
                <a:tc>
                  <a:txBody>
                    <a:bodyPr/>
                    <a:lstStyle/>
                    <a:p>
                      <a:r>
                        <a:rPr kumimoji="0" lang="en-US" sz="1600" b="0" kern="1200" dirty="0" smtClean="0">
                          <a:solidFill>
                            <a:schemeClr val="tx1"/>
                          </a:solidFill>
                          <a:effectLst/>
                          <a:latin typeface="Calibri" panose="020F0502020204030204" pitchFamily="34" charset="0"/>
                          <a:ea typeface="+mn-ea"/>
                          <a:cs typeface="+mn-cs"/>
                        </a:rPr>
                        <a:t>*Meeting-attending</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1600" b="0" kern="1200" dirty="0" smtClean="0">
                          <a:solidFill>
                            <a:schemeClr val="tx1"/>
                          </a:solidFill>
                          <a:effectLst/>
                          <a:latin typeface="Calibri" panose="020F0502020204030204" pitchFamily="34" charset="0"/>
                          <a:ea typeface="+mn-ea"/>
                          <a:cs typeface="+mn-cs"/>
                        </a:rPr>
                        <a:t>How topic(s) discussed at the meeting benefit/relate to the grant</a:t>
                      </a:r>
                      <a:r>
                        <a:rPr lang="en-US" sz="1600" b="0" dirty="0" smtClean="0">
                          <a:effectLst/>
                          <a:latin typeface="Calibri" panose="020F0502020204030204" pitchFamily="34" charset="0"/>
                        </a:rPr>
                        <a:t> </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600" b="0" dirty="0"/>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r>
              <a:tr h="848055">
                <a:tc>
                  <a:txBody>
                    <a:bodyPr/>
                    <a:lstStyle/>
                    <a:p>
                      <a:r>
                        <a:rPr kumimoji="0" lang="en-US" sz="1600" b="0" kern="1200" dirty="0" smtClean="0">
                          <a:solidFill>
                            <a:schemeClr val="tx1"/>
                          </a:solidFill>
                          <a:effectLst/>
                          <a:latin typeface="Calibri" panose="020F0502020204030204" pitchFamily="34" charset="0"/>
                          <a:ea typeface="+mn-ea"/>
                          <a:cs typeface="+mn-cs"/>
                        </a:rPr>
                        <a:t>**Collaboration</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1600" b="0" kern="1200" dirty="0" smtClean="0">
                          <a:solidFill>
                            <a:schemeClr val="tx1"/>
                          </a:solidFill>
                          <a:effectLst/>
                          <a:latin typeface="Calibri" panose="020F0502020204030204" pitchFamily="34" charset="0"/>
                          <a:ea typeface="+mn-ea"/>
                          <a:cs typeface="+mn-cs"/>
                        </a:rPr>
                        <a:t>Purpose of collaboration (include</a:t>
                      </a:r>
                      <a:r>
                        <a:rPr kumimoji="0" lang="en-US" sz="1600" b="0" kern="1200" baseline="0" dirty="0" smtClean="0">
                          <a:solidFill>
                            <a:schemeClr val="tx1"/>
                          </a:solidFill>
                          <a:effectLst/>
                          <a:latin typeface="Calibri" panose="020F0502020204030204" pitchFamily="34" charset="0"/>
                          <a:ea typeface="+mn-ea"/>
                          <a:cs typeface="+mn-cs"/>
                        </a:rPr>
                        <a:t> </a:t>
                      </a:r>
                      <a:r>
                        <a:rPr kumimoji="0" lang="en-US" sz="1600" b="0" kern="1200" dirty="0" smtClean="0">
                          <a:solidFill>
                            <a:schemeClr val="tx1"/>
                          </a:solidFill>
                          <a:effectLst/>
                          <a:latin typeface="Calibri" panose="020F0502020204030204" pitchFamily="34" charset="0"/>
                          <a:ea typeface="+mn-ea"/>
                          <a:cs typeface="+mn-cs"/>
                        </a:rPr>
                        <a:t>collaborator name)</a:t>
                      </a:r>
                      <a:r>
                        <a:rPr lang="en-US" sz="1600" b="0" dirty="0" smtClean="0">
                          <a:effectLst/>
                          <a:latin typeface="Calibri" panose="020F0502020204030204" pitchFamily="34" charset="0"/>
                        </a:rPr>
                        <a:t> </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b="0" dirty="0" smtClean="0">
                          <a:latin typeface="Calibri" panose="020F0502020204030204" pitchFamily="34" charset="0"/>
                        </a:rPr>
                        <a:t>n/a</a:t>
                      </a:r>
                      <a:endParaRPr lang="en-US" sz="1600" b="0"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3" name="TextBox 2"/>
          <p:cNvSpPr txBox="1"/>
          <p:nvPr/>
        </p:nvSpPr>
        <p:spPr>
          <a:xfrm>
            <a:off x="914400" y="5475982"/>
            <a:ext cx="7772400" cy="1077218"/>
          </a:xfrm>
          <a:prstGeom prst="rect">
            <a:avLst/>
          </a:prstGeom>
          <a:noFill/>
        </p:spPr>
        <p:txBody>
          <a:bodyPr wrap="square" rtlCol="0">
            <a:spAutoFit/>
          </a:bodyPr>
          <a:lstStyle/>
          <a:p>
            <a:r>
              <a:rPr lang="en-US" sz="1600" dirty="0" smtClean="0">
                <a:latin typeface="Calibri" panose="020F0502020204030204" pitchFamily="34" charset="0"/>
              </a:rPr>
              <a:t>*</a:t>
            </a:r>
            <a:r>
              <a:rPr lang="en-US" sz="1600" dirty="0">
                <a:latin typeface="Calibri" panose="020F0502020204030204" pitchFamily="34" charset="0"/>
              </a:rPr>
              <a:t>If attending a specific conference/meeting is required by the sponsor, it is important to reference that in the business description</a:t>
            </a:r>
          </a:p>
          <a:p>
            <a:r>
              <a:rPr lang="en-US" sz="1600" dirty="0">
                <a:latin typeface="Calibri" panose="020F0502020204030204" pitchFamily="34" charset="0"/>
              </a:rPr>
              <a:t>**When a collaborator is part of a project or referenced in the grant proposal, it is important to reference that in the business description</a:t>
            </a:r>
          </a:p>
        </p:txBody>
      </p:sp>
    </p:spTree>
    <p:extLst>
      <p:ext uri="{BB962C8B-B14F-4D97-AF65-F5344CB8AC3E}">
        <p14:creationId xmlns:p14="http://schemas.microsoft.com/office/powerpoint/2010/main" val="25852838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Calibri" panose="020F0502020204030204" pitchFamily="34" charset="0"/>
              </a:rPr>
              <a:t>Other considerations</a:t>
            </a:r>
            <a:endParaRPr lang="en-US" b="1" dirty="0">
              <a:solidFill>
                <a:srgbClr val="FF0000"/>
              </a:solidFill>
              <a:latin typeface="Calibri" panose="020F0502020204030204" pitchFamily="34" charset="0"/>
            </a:endParaRPr>
          </a:p>
        </p:txBody>
      </p:sp>
      <p:sp>
        <p:nvSpPr>
          <p:cNvPr id="3" name="Content Placeholder 2"/>
          <p:cNvSpPr>
            <a:spLocks noGrp="1"/>
          </p:cNvSpPr>
          <p:nvPr>
            <p:ph sz="quarter" idx="1"/>
          </p:nvPr>
        </p:nvSpPr>
        <p:spPr>
          <a:xfrm>
            <a:off x="609600" y="1371600"/>
            <a:ext cx="7772400" cy="5181600"/>
          </a:xfrm>
        </p:spPr>
        <p:txBody>
          <a:bodyPr>
            <a:normAutofit/>
          </a:bodyPr>
          <a:lstStyle/>
          <a:p>
            <a:pPr>
              <a:buClr>
                <a:srgbClr val="0070C0"/>
              </a:buClr>
              <a:buSzPct val="100000"/>
              <a:buFont typeface="Arial"/>
              <a:buChar char="•"/>
            </a:pPr>
            <a:r>
              <a:rPr lang="en-US" dirty="0">
                <a:latin typeface="Calibri" panose="020F0502020204030204" pitchFamily="34" charset="0"/>
              </a:rPr>
              <a:t>Travel costs </a:t>
            </a:r>
            <a:r>
              <a:rPr lang="en-US" dirty="0" smtClean="0">
                <a:latin typeface="Calibri" panose="020F0502020204030204" pitchFamily="34" charset="0"/>
              </a:rPr>
              <a:t>being </a:t>
            </a:r>
            <a:r>
              <a:rPr lang="en-US" dirty="0">
                <a:latin typeface="Calibri" panose="020F0502020204030204" pitchFamily="34" charset="0"/>
              </a:rPr>
              <a:t>reimbursed by third party (i.e., meeting organizers)</a:t>
            </a:r>
          </a:p>
          <a:p>
            <a:pPr>
              <a:buClr>
                <a:srgbClr val="0070C0"/>
              </a:buClr>
              <a:buSzPct val="100000"/>
              <a:buFont typeface="Arial"/>
              <a:buChar char="•"/>
            </a:pPr>
            <a:r>
              <a:rPr lang="en-US" dirty="0" smtClean="0">
                <a:latin typeface="Calibri" panose="020F0502020204030204" pitchFamily="34" charset="0"/>
              </a:rPr>
              <a:t>Recruitment </a:t>
            </a:r>
            <a:r>
              <a:rPr lang="en-US" dirty="0">
                <a:latin typeface="Calibri" panose="020F0502020204030204" pitchFamily="34" charset="0"/>
              </a:rPr>
              <a:t>costs (local business meals):</a:t>
            </a:r>
            <a:r>
              <a:rPr lang="en-US" b="1" dirty="0">
                <a:solidFill>
                  <a:srgbClr val="00B050"/>
                </a:solidFill>
                <a:latin typeface="Calibri" panose="020F0502020204030204" pitchFamily="34" charset="0"/>
              </a:rPr>
              <a:t> only meal of candidate </a:t>
            </a:r>
            <a:r>
              <a:rPr lang="en-US" dirty="0">
                <a:latin typeface="Calibri" panose="020F0502020204030204" pitchFamily="34" charset="0"/>
              </a:rPr>
              <a:t>can be charged to federal grant. </a:t>
            </a:r>
            <a:r>
              <a:rPr lang="en-US" dirty="0" smtClean="0">
                <a:latin typeface="Calibri" panose="020F0502020204030204" pitchFamily="34" charset="0"/>
              </a:rPr>
              <a:t>Balance must be charged to discretionary fund.</a:t>
            </a:r>
          </a:p>
          <a:p>
            <a:pPr marL="0" indent="0">
              <a:buClr>
                <a:srgbClr val="0070C0"/>
              </a:buClr>
              <a:buNone/>
            </a:pPr>
            <a:endParaRPr lang="en-US" dirty="0" smtClean="0"/>
          </a:p>
        </p:txBody>
      </p:sp>
    </p:spTree>
    <p:extLst>
      <p:ext uri="{BB962C8B-B14F-4D97-AF65-F5344CB8AC3E}">
        <p14:creationId xmlns:p14="http://schemas.microsoft.com/office/powerpoint/2010/main" val="24569018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Calibri" panose="020F0502020204030204" pitchFamily="34" charset="0"/>
              </a:rPr>
              <a:t>Other considerations</a:t>
            </a:r>
            <a:endParaRPr lang="en-US" b="1" dirty="0">
              <a:solidFill>
                <a:srgbClr val="FF0000"/>
              </a:solidFill>
              <a:latin typeface="Calibri" panose="020F0502020204030204" pitchFamily="34" charset="0"/>
            </a:endParaRPr>
          </a:p>
        </p:txBody>
      </p:sp>
      <p:sp>
        <p:nvSpPr>
          <p:cNvPr id="3" name="Content Placeholder 2"/>
          <p:cNvSpPr>
            <a:spLocks noGrp="1"/>
          </p:cNvSpPr>
          <p:nvPr>
            <p:ph sz="quarter" idx="1"/>
          </p:nvPr>
        </p:nvSpPr>
        <p:spPr>
          <a:xfrm>
            <a:off x="914400" y="1447800"/>
            <a:ext cx="7772400" cy="5181600"/>
          </a:xfrm>
        </p:spPr>
        <p:txBody>
          <a:bodyPr>
            <a:normAutofit/>
          </a:bodyPr>
          <a:lstStyle/>
          <a:p>
            <a:pPr>
              <a:buClr>
                <a:srgbClr val="0070C0"/>
              </a:buClr>
            </a:pPr>
            <a:r>
              <a:rPr lang="en-US" dirty="0" smtClean="0">
                <a:latin typeface="Calibri" panose="020F0502020204030204" pitchFamily="34" charset="0"/>
              </a:rPr>
              <a:t>Contact PM </a:t>
            </a:r>
            <a:r>
              <a:rPr lang="en-US" dirty="0">
                <a:latin typeface="Calibri" panose="020F0502020204030204" pitchFamily="34" charset="0"/>
              </a:rPr>
              <a:t>ahead of time </a:t>
            </a:r>
            <a:r>
              <a:rPr lang="en-US" dirty="0" smtClean="0">
                <a:latin typeface="Calibri" panose="020F0502020204030204" pitchFamily="34" charset="0"/>
              </a:rPr>
              <a:t>with as many details as possible for pre-approval when:</a:t>
            </a:r>
            <a:endParaRPr lang="en-US" dirty="0">
              <a:latin typeface="Calibri" panose="020F0502020204030204" pitchFamily="34" charset="0"/>
            </a:endParaRPr>
          </a:p>
          <a:p>
            <a:pPr lvl="1">
              <a:buClr>
                <a:srgbClr val="0070C0"/>
              </a:buClr>
              <a:buFont typeface="Courier New"/>
              <a:buChar char="o"/>
            </a:pPr>
            <a:r>
              <a:rPr lang="en-US" dirty="0" smtClean="0">
                <a:latin typeface="Calibri" panose="020F0502020204030204" pitchFamily="34" charset="0"/>
              </a:rPr>
              <a:t>Combined personal/business travel</a:t>
            </a:r>
          </a:p>
          <a:p>
            <a:pPr lvl="1">
              <a:buClr>
                <a:srgbClr val="0070C0"/>
              </a:buClr>
              <a:buFont typeface="Courier New"/>
              <a:buChar char="o"/>
            </a:pPr>
            <a:r>
              <a:rPr lang="en-US" dirty="0">
                <a:latin typeface="Calibri" panose="020F0502020204030204" pitchFamily="34" charset="0"/>
              </a:rPr>
              <a:t>T</a:t>
            </a:r>
            <a:r>
              <a:rPr lang="en-US" dirty="0" smtClean="0">
                <a:latin typeface="Calibri" panose="020F0502020204030204" pitchFamily="34" charset="0"/>
              </a:rPr>
              <a:t>ravel </a:t>
            </a:r>
            <a:r>
              <a:rPr lang="en-US" dirty="0">
                <a:latin typeface="Calibri" panose="020F0502020204030204" pitchFamily="34" charset="0"/>
              </a:rPr>
              <a:t>dates </a:t>
            </a:r>
            <a:r>
              <a:rPr lang="en-US" dirty="0" smtClean="0">
                <a:latin typeface="Calibri" panose="020F0502020204030204" pitchFamily="34" charset="0"/>
              </a:rPr>
              <a:t>exceed meeting dates</a:t>
            </a:r>
          </a:p>
          <a:p>
            <a:pPr lvl="1">
              <a:buClr>
                <a:srgbClr val="0070C0"/>
              </a:buClr>
              <a:buFont typeface="Courier New"/>
              <a:buChar char="o"/>
            </a:pPr>
            <a:r>
              <a:rPr lang="en-US" dirty="0" smtClean="0">
                <a:latin typeface="Calibri" panose="020F0502020204030204" pitchFamily="34" charset="0"/>
              </a:rPr>
              <a:t>Other exceptions</a:t>
            </a:r>
          </a:p>
          <a:p>
            <a:pPr>
              <a:buClr>
                <a:srgbClr val="0070C0"/>
              </a:buClr>
            </a:pPr>
            <a:r>
              <a:rPr lang="en-US" dirty="0" smtClean="0">
                <a:latin typeface="Calibri" panose="020F0502020204030204" pitchFamily="34" charset="0"/>
              </a:rPr>
              <a:t>Timing </a:t>
            </a:r>
            <a:r>
              <a:rPr lang="en-US" dirty="0">
                <a:latin typeface="Calibri" panose="020F0502020204030204" pitchFamily="34" charset="0"/>
              </a:rPr>
              <a:t>for financial transactions</a:t>
            </a:r>
          </a:p>
          <a:p>
            <a:pPr lvl="1">
              <a:buClr>
                <a:srgbClr val="0070C0"/>
              </a:buClr>
              <a:buFont typeface="Courier New" panose="02070309020205020404" pitchFamily="49" charset="0"/>
              <a:buChar char="o"/>
            </a:pPr>
            <a:r>
              <a:rPr lang="en-US" dirty="0">
                <a:latin typeface="Calibri" panose="020F0502020204030204" pitchFamily="34" charset="0"/>
              </a:rPr>
              <a:t>For Citibank transactions, </a:t>
            </a:r>
            <a:r>
              <a:rPr lang="en-US" dirty="0" smtClean="0">
                <a:latin typeface="Calibri" panose="020F0502020204030204" pitchFamily="34" charset="0"/>
              </a:rPr>
              <a:t>submit Citibank Direct Pay request </a:t>
            </a:r>
            <a:r>
              <a:rPr lang="en-US" b="1" dirty="0" smtClean="0">
                <a:solidFill>
                  <a:srgbClr val="00B050"/>
                </a:solidFill>
                <a:latin typeface="Calibri" panose="020F0502020204030204" pitchFamily="34" charset="0"/>
              </a:rPr>
              <a:t>at least 5 business days </a:t>
            </a:r>
            <a:r>
              <a:rPr lang="en-US" dirty="0" smtClean="0">
                <a:latin typeface="Calibri" panose="020F0502020204030204" pitchFamily="34" charset="0"/>
              </a:rPr>
              <a:t>before statement </a:t>
            </a:r>
            <a:r>
              <a:rPr lang="en-US" dirty="0">
                <a:latin typeface="Calibri" panose="020F0502020204030204" pitchFamily="34" charset="0"/>
              </a:rPr>
              <a:t>due </a:t>
            </a:r>
            <a:r>
              <a:rPr lang="en-US" dirty="0" smtClean="0">
                <a:latin typeface="Calibri" panose="020F0502020204030204" pitchFamily="34" charset="0"/>
              </a:rPr>
              <a:t>date for timely bill payment</a:t>
            </a:r>
            <a:endParaRPr lang="en-US" dirty="0">
              <a:latin typeface="Calibri" panose="020F0502020204030204" pitchFamily="34" charset="0"/>
            </a:endParaRPr>
          </a:p>
          <a:p>
            <a:pPr lvl="1">
              <a:buClr>
                <a:srgbClr val="0070C0"/>
              </a:buClr>
              <a:buFont typeface="Courier New" panose="02070309020205020404" pitchFamily="49" charset="0"/>
              <a:buChar char="o"/>
            </a:pPr>
            <a:r>
              <a:rPr lang="en-US" dirty="0" smtClean="0">
                <a:latin typeface="Calibri" panose="020F0502020204030204" pitchFamily="34" charset="0"/>
              </a:rPr>
              <a:t>For </a:t>
            </a:r>
            <a:r>
              <a:rPr lang="en-US" dirty="0">
                <a:latin typeface="Calibri" panose="020F0502020204030204" pitchFamily="34" charset="0"/>
              </a:rPr>
              <a:t>out of pocket </a:t>
            </a:r>
            <a:r>
              <a:rPr lang="en-US" dirty="0" smtClean="0">
                <a:latin typeface="Calibri" panose="020F0502020204030204" pitchFamily="34" charset="0"/>
              </a:rPr>
              <a:t>transactions, </a:t>
            </a:r>
            <a:r>
              <a:rPr lang="en-US" b="1" dirty="0" smtClean="0">
                <a:solidFill>
                  <a:srgbClr val="00B050"/>
                </a:solidFill>
                <a:latin typeface="Calibri" panose="020F0502020204030204" pitchFamily="34" charset="0"/>
              </a:rPr>
              <a:t>within 60 days </a:t>
            </a:r>
            <a:r>
              <a:rPr lang="en-US" dirty="0" smtClean="0">
                <a:latin typeface="Calibri" panose="020F0502020204030204" pitchFamily="34" charset="0"/>
              </a:rPr>
              <a:t>after end date of University business-related travel</a:t>
            </a:r>
            <a:endParaRPr lang="en-US" dirty="0">
              <a:latin typeface="Calibri" panose="020F0502020204030204" pitchFamily="34" charset="0"/>
            </a:endParaRPr>
          </a:p>
        </p:txBody>
      </p:sp>
    </p:spTree>
    <p:extLst>
      <p:ext uri="{BB962C8B-B14F-4D97-AF65-F5344CB8AC3E}">
        <p14:creationId xmlns:p14="http://schemas.microsoft.com/office/powerpoint/2010/main" val="7644257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447800"/>
          </a:xfrm>
        </p:spPr>
        <p:txBody>
          <a:bodyPr>
            <a:normAutofit fontScale="90000"/>
          </a:bodyPr>
          <a:lstStyle/>
          <a:p>
            <a:r>
              <a:rPr lang="en-US" b="1" dirty="0" smtClean="0">
                <a:solidFill>
                  <a:srgbClr val="FF0000"/>
                </a:solidFill>
                <a:latin typeface="Calibri" panose="020F0502020204030204" pitchFamily="34" charset="0"/>
              </a:rPr>
              <a:t>Other considerations</a:t>
            </a:r>
            <a:r>
              <a:rPr lang="en-US" dirty="0">
                <a:latin typeface="Calibri" panose="020F0502020204030204" pitchFamily="34" charset="0"/>
              </a:rPr>
              <a:t/>
            </a:r>
            <a:br>
              <a:rPr lang="en-US" dirty="0">
                <a:latin typeface="Calibri" panose="020F0502020204030204" pitchFamily="34" charset="0"/>
              </a:rPr>
            </a:br>
            <a:r>
              <a:rPr lang="en-US" sz="3100" dirty="0">
                <a:latin typeface="Calibri" panose="020F0502020204030204" pitchFamily="34" charset="0"/>
              </a:rPr>
              <a:t>Meal/food expenses on Start Up</a:t>
            </a:r>
            <a:br>
              <a:rPr lang="en-US" sz="3100" dirty="0">
                <a:latin typeface="Calibri" panose="020F0502020204030204" pitchFamily="34" charset="0"/>
              </a:rPr>
            </a:br>
            <a:endParaRPr lang="en-US" sz="2200" dirty="0"/>
          </a:p>
        </p:txBody>
      </p:sp>
      <p:sp>
        <p:nvSpPr>
          <p:cNvPr id="3" name="Content Placeholder 2"/>
          <p:cNvSpPr>
            <a:spLocks noGrp="1"/>
          </p:cNvSpPr>
          <p:nvPr>
            <p:ph sz="quarter" idx="1"/>
          </p:nvPr>
        </p:nvSpPr>
        <p:spPr>
          <a:xfrm>
            <a:off x="914400" y="1447800"/>
            <a:ext cx="7772400" cy="5181600"/>
          </a:xfrm>
        </p:spPr>
        <p:txBody>
          <a:bodyPr>
            <a:normAutofit/>
          </a:bodyPr>
          <a:lstStyle/>
          <a:p>
            <a:pPr>
              <a:buClr>
                <a:srgbClr val="0070C0"/>
              </a:buClr>
              <a:buFont typeface="Arial"/>
              <a:buChar char="•"/>
            </a:pPr>
            <a:endParaRPr lang="en-US" dirty="0" smtClean="0"/>
          </a:p>
          <a:p>
            <a:pPr marL="0" indent="0">
              <a:buClr>
                <a:srgbClr val="0070C0"/>
              </a:buClr>
              <a:buNone/>
            </a:pPr>
            <a:endParaRPr lang="en-US" dirty="0" smtClean="0"/>
          </a:p>
        </p:txBody>
      </p:sp>
      <p:sp>
        <p:nvSpPr>
          <p:cNvPr id="6" name="TextBox 5"/>
          <p:cNvSpPr txBox="1"/>
          <p:nvPr/>
        </p:nvSpPr>
        <p:spPr>
          <a:xfrm>
            <a:off x="785446" y="1447800"/>
            <a:ext cx="7520354" cy="1200329"/>
          </a:xfrm>
          <a:prstGeom prst="rect">
            <a:avLst/>
          </a:prstGeom>
          <a:noFill/>
        </p:spPr>
        <p:txBody>
          <a:bodyPr wrap="square" rtlCol="0">
            <a:spAutoFit/>
          </a:bodyPr>
          <a:lstStyle/>
          <a:p>
            <a:r>
              <a:rPr lang="en-US" dirty="0">
                <a:latin typeface="Calibri" panose="020F0502020204030204" pitchFamily="34" charset="0"/>
              </a:rPr>
              <a:t>Expenses charged to the faculty member’s start up should be related to </a:t>
            </a:r>
            <a:r>
              <a:rPr lang="en-US" dirty="0" smtClean="0">
                <a:latin typeface="Calibri" panose="020F0502020204030204" pitchFamily="34" charset="0"/>
              </a:rPr>
              <a:t>their lab’s general research program, and not individual </a:t>
            </a:r>
            <a:r>
              <a:rPr lang="en-US" dirty="0">
                <a:latin typeface="Calibri" panose="020F0502020204030204" pitchFamily="34" charset="0"/>
              </a:rPr>
              <a:t>recognitions such as </a:t>
            </a:r>
            <a:r>
              <a:rPr lang="en-US" dirty="0" smtClean="0">
                <a:latin typeface="Calibri" panose="020F0502020204030204" pitchFamily="34" charset="0"/>
              </a:rPr>
              <a:t>birthdays or retirements</a:t>
            </a:r>
            <a:r>
              <a:rPr lang="en-US" dirty="0" smtClean="0"/>
              <a:t>. </a:t>
            </a:r>
            <a:r>
              <a:rPr lang="en-US" dirty="0" smtClean="0">
                <a:latin typeface="Calibri" panose="020F0502020204030204" pitchFamily="34" charset="0"/>
              </a:rPr>
              <a:t>The expense has to have a business purpose. Please refer </a:t>
            </a:r>
            <a:r>
              <a:rPr lang="en-US" dirty="0">
                <a:latin typeface="Calibri" panose="020F0502020204030204" pitchFamily="34" charset="0"/>
              </a:rPr>
              <a:t>to Harvard’s </a:t>
            </a:r>
            <a:r>
              <a:rPr lang="en-US" dirty="0">
                <a:latin typeface="Calibri" panose="020F0502020204030204" pitchFamily="34" charset="0"/>
                <a:hlinkClick r:id="rId3"/>
              </a:rPr>
              <a:t>Gifts and Celebratory Events for </a:t>
            </a:r>
            <a:r>
              <a:rPr lang="en-US" dirty="0" smtClean="0">
                <a:latin typeface="Calibri" panose="020F0502020204030204" pitchFamily="34" charset="0"/>
                <a:hlinkClick r:id="rId3"/>
              </a:rPr>
              <a:t>Employees </a:t>
            </a:r>
            <a:r>
              <a:rPr lang="en-US" dirty="0" smtClean="0">
                <a:latin typeface="Calibri" panose="020F0502020204030204" pitchFamily="34" charset="0"/>
              </a:rPr>
              <a:t>Policy.</a:t>
            </a:r>
          </a:p>
        </p:txBody>
      </p:sp>
      <p:graphicFrame>
        <p:nvGraphicFramePr>
          <p:cNvPr id="7" name="Table 6"/>
          <p:cNvGraphicFramePr>
            <a:graphicFrameLocks noGrp="1"/>
          </p:cNvGraphicFramePr>
          <p:nvPr>
            <p:extLst>
              <p:ext uri="{D42A27DB-BD31-4B8C-83A1-F6EECF244321}">
                <p14:modId xmlns:p14="http://schemas.microsoft.com/office/powerpoint/2010/main" val="2810961778"/>
              </p:ext>
            </p:extLst>
          </p:nvPr>
        </p:nvGraphicFramePr>
        <p:xfrm>
          <a:off x="838200" y="2709760"/>
          <a:ext cx="7391400" cy="3614840"/>
        </p:xfrm>
        <a:graphic>
          <a:graphicData uri="http://schemas.openxmlformats.org/drawingml/2006/table">
            <a:tbl>
              <a:tblPr firstRow="1" bandRow="1">
                <a:tableStyleId>{5C22544A-7EE6-4342-B048-85BDC9FD1C3A}</a:tableStyleId>
              </a:tblPr>
              <a:tblGrid>
                <a:gridCol w="5543550"/>
                <a:gridCol w="1847850"/>
              </a:tblGrid>
              <a:tr h="645651">
                <a:tc>
                  <a:txBody>
                    <a:bodyPr/>
                    <a:lstStyle/>
                    <a:p>
                      <a:pPr algn="ctr"/>
                      <a:r>
                        <a:rPr lang="en-US" dirty="0" smtClean="0">
                          <a:latin typeface="Calibri" panose="020F0502020204030204" pitchFamily="34" charset="0"/>
                        </a:rPr>
                        <a:t>Type</a:t>
                      </a:r>
                      <a:r>
                        <a:rPr lang="en-US" baseline="0" dirty="0" smtClean="0">
                          <a:latin typeface="Calibri" panose="020F0502020204030204" pitchFamily="34" charset="0"/>
                        </a:rPr>
                        <a:t> of event</a:t>
                      </a:r>
                    </a:p>
                    <a:p>
                      <a:pPr algn="ctr"/>
                      <a:r>
                        <a:rPr lang="en-US" baseline="0" dirty="0" smtClean="0">
                          <a:latin typeface="Calibri" panose="020F0502020204030204" pitchFamily="34" charset="0"/>
                        </a:rPr>
                        <a:t>(examples)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solidFill>
                      <a:srgbClr val="286CAE"/>
                    </a:solidFill>
                  </a:tcPr>
                </a:tc>
                <a:tc>
                  <a:txBody>
                    <a:bodyPr/>
                    <a:lstStyle/>
                    <a:p>
                      <a:pPr algn="ctr"/>
                      <a:r>
                        <a:rPr lang="en-US" dirty="0" smtClean="0">
                          <a:latin typeface="Calibri" panose="020F0502020204030204" pitchFamily="34" charset="0"/>
                        </a:rPr>
                        <a:t>Allowable</a:t>
                      </a:r>
                      <a:r>
                        <a:rPr lang="en-US" baseline="0" dirty="0" smtClean="0">
                          <a:latin typeface="Calibri" panose="020F0502020204030204" pitchFamily="34" charset="0"/>
                        </a:rPr>
                        <a:t> on Start Up?</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solidFill>
                      <a:srgbClr val="286CAE"/>
                    </a:solidFill>
                  </a:tcPr>
                </a:tc>
              </a:tr>
              <a:tr h="370558">
                <a:tc>
                  <a:txBody>
                    <a:bodyPr/>
                    <a:lstStyle/>
                    <a:p>
                      <a:r>
                        <a:rPr lang="en-US" dirty="0" smtClean="0">
                          <a:latin typeface="Calibri" panose="020F0502020204030204" pitchFamily="34" charset="0"/>
                        </a:rPr>
                        <a:t>Champagne</a:t>
                      </a:r>
                      <a:r>
                        <a:rPr lang="en-US" baseline="0" dirty="0" smtClean="0">
                          <a:latin typeface="Calibri" panose="020F0502020204030204" pitchFamily="34" charset="0"/>
                        </a:rPr>
                        <a:t> to celebrate publication in journal</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Yes (8450)</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0558">
                <a:tc>
                  <a:txBody>
                    <a:bodyPr/>
                    <a:lstStyle/>
                    <a:p>
                      <a:r>
                        <a:rPr lang="en-US" dirty="0" smtClean="0">
                          <a:latin typeface="Calibri" panose="020F0502020204030204" pitchFamily="34" charset="0"/>
                        </a:rPr>
                        <a:t>Food for lab meeting (held on campus)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Yes (6570)</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0558">
                <a:tc>
                  <a:txBody>
                    <a:bodyPr/>
                    <a:lstStyle/>
                    <a:p>
                      <a:r>
                        <a:rPr lang="en-US" dirty="0" smtClean="0">
                          <a:latin typeface="Calibri" panose="020F0502020204030204" pitchFamily="34" charset="0"/>
                        </a:rPr>
                        <a:t>Water, coffee, snacks for</a:t>
                      </a:r>
                      <a:r>
                        <a:rPr lang="en-US" baseline="0" dirty="0" smtClean="0">
                          <a:latin typeface="Calibri" panose="020F0502020204030204" pitchFamily="34" charset="0"/>
                        </a:rPr>
                        <a:t> general lab gathering areas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Yes (6570)</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5283">
                <a:tc>
                  <a:txBody>
                    <a:bodyPr/>
                    <a:lstStyle/>
                    <a:p>
                      <a:r>
                        <a:rPr lang="en-US" dirty="0" smtClean="0">
                          <a:latin typeface="Calibri" panose="020F0502020204030204" pitchFamily="34" charset="0"/>
                        </a:rPr>
                        <a:t>Food</a:t>
                      </a:r>
                      <a:r>
                        <a:rPr lang="en-US" baseline="0" dirty="0" smtClean="0">
                          <a:latin typeface="Calibri" panose="020F0502020204030204" pitchFamily="34" charset="0"/>
                        </a:rPr>
                        <a:t> for holiday lab party (morale boosting)</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Yes (8450)</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0558">
                <a:tc>
                  <a:txBody>
                    <a:bodyPr/>
                    <a:lstStyle/>
                    <a:p>
                      <a:r>
                        <a:rPr lang="en-US" dirty="0" smtClean="0">
                          <a:latin typeface="Calibri" panose="020F0502020204030204" pitchFamily="34" charset="0"/>
                        </a:rPr>
                        <a:t>Food for clambake during</a:t>
                      </a:r>
                      <a:r>
                        <a:rPr lang="en-US" baseline="0" dirty="0" smtClean="0">
                          <a:latin typeface="Calibri" panose="020F0502020204030204" pitchFamily="34" charset="0"/>
                        </a:rPr>
                        <a:t> lab(s) scientific retreat</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Yes (6570)</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0558">
                <a:tc>
                  <a:txBody>
                    <a:bodyPr/>
                    <a:lstStyle/>
                    <a:p>
                      <a:r>
                        <a:rPr lang="en-US" dirty="0" smtClean="0">
                          <a:latin typeface="Calibri" panose="020F0502020204030204" pitchFamily="34" charset="0"/>
                        </a:rPr>
                        <a:t>Food for individual student thesis</a:t>
                      </a:r>
                      <a:r>
                        <a:rPr lang="en-US" baseline="0" dirty="0" smtClean="0">
                          <a:latin typeface="Calibri" panose="020F0502020204030204" pitchFamily="34" charset="0"/>
                        </a:rPr>
                        <a:t> celebration</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Yes (6570)</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0558">
                <a:tc>
                  <a:txBody>
                    <a:bodyPr/>
                    <a:lstStyle/>
                    <a:p>
                      <a:r>
                        <a:rPr lang="en-US" dirty="0" smtClean="0">
                          <a:latin typeface="Calibri" panose="020F0502020204030204" pitchFamily="34" charset="0"/>
                        </a:rPr>
                        <a:t>Gift for baby shower, wedding</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No</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r h="370558">
                <a:tc>
                  <a:txBody>
                    <a:bodyPr/>
                    <a:lstStyle/>
                    <a:p>
                      <a:r>
                        <a:rPr lang="en-US" dirty="0" smtClean="0">
                          <a:latin typeface="Calibri" panose="020F0502020204030204" pitchFamily="34" charset="0"/>
                        </a:rPr>
                        <a:t>Food/drink for lab</a:t>
                      </a:r>
                      <a:r>
                        <a:rPr lang="en-US" baseline="0" dirty="0" smtClean="0">
                          <a:latin typeface="Calibri" panose="020F0502020204030204" pitchFamily="34" charset="0"/>
                        </a:rPr>
                        <a:t> member(s) birthday</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latin typeface="Calibri" panose="020F0502020204030204" pitchFamily="34" charset="0"/>
                        </a:rPr>
                        <a:t>No</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803900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pPr algn="ctr"/>
            <a:r>
              <a:rPr lang="en-US" dirty="0" smtClean="0">
                <a:latin typeface="Calibri" panose="020F0502020204030204" pitchFamily="34" charset="0"/>
              </a:rPr>
              <a:t>Goals of this workshop</a:t>
            </a:r>
            <a:endParaRPr lang="en-US" dirty="0">
              <a:latin typeface="Calibri" panose="020F0502020204030204" pitchFamily="34" charset="0"/>
            </a:endParaRPr>
          </a:p>
        </p:txBody>
      </p:sp>
      <p:sp>
        <p:nvSpPr>
          <p:cNvPr id="3" name="Content Placeholder 2"/>
          <p:cNvSpPr>
            <a:spLocks noGrp="1"/>
          </p:cNvSpPr>
          <p:nvPr>
            <p:ph sz="quarter" idx="1"/>
          </p:nvPr>
        </p:nvSpPr>
        <p:spPr>
          <a:xfrm>
            <a:off x="609600" y="1676400"/>
            <a:ext cx="8001000" cy="4800600"/>
          </a:xfrm>
        </p:spPr>
        <p:txBody>
          <a:bodyPr>
            <a:normAutofit/>
          </a:bodyPr>
          <a:lstStyle/>
          <a:p>
            <a:pPr>
              <a:buClr>
                <a:srgbClr val="0070C0"/>
              </a:buClr>
            </a:pPr>
            <a:r>
              <a:rPr lang="en-US" dirty="0" smtClean="0">
                <a:latin typeface="Calibri" panose="020F0502020204030204" pitchFamily="34" charset="0"/>
              </a:rPr>
              <a:t>Update on </a:t>
            </a:r>
            <a:r>
              <a:rPr lang="en-US" dirty="0">
                <a:latin typeface="Calibri" panose="020F0502020204030204" pitchFamily="34" charset="0"/>
              </a:rPr>
              <a:t>significant </a:t>
            </a:r>
            <a:r>
              <a:rPr lang="en-US" dirty="0" smtClean="0">
                <a:latin typeface="Calibri" panose="020F0502020204030204" pitchFamily="34" charset="0"/>
              </a:rPr>
              <a:t>travel policy developments</a:t>
            </a:r>
          </a:p>
          <a:p>
            <a:pPr lvl="1">
              <a:buClr>
                <a:srgbClr val="0070C0"/>
              </a:buClr>
              <a:buFont typeface="Courier New" panose="02070309020205020404" pitchFamily="49" charset="0"/>
              <a:buChar char="o"/>
            </a:pPr>
            <a:endParaRPr lang="en-US" b="1" dirty="0" smtClean="0">
              <a:solidFill>
                <a:srgbClr val="00B050"/>
              </a:solidFill>
              <a:latin typeface="Calibri" panose="020F0502020204030204" pitchFamily="34" charset="0"/>
            </a:endParaRPr>
          </a:p>
          <a:p>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a:buClr>
                <a:srgbClr val="286CAE"/>
              </a:buClr>
            </a:pPr>
            <a:r>
              <a:rPr lang="en-US" dirty="0">
                <a:latin typeface="Calibri" panose="020F0502020204030204" pitchFamily="34" charset="0"/>
              </a:rPr>
              <a:t>Refresher</a:t>
            </a:r>
            <a:endParaRPr lang="en-US" dirty="0"/>
          </a:p>
        </p:txBody>
      </p:sp>
      <p:graphicFrame>
        <p:nvGraphicFramePr>
          <p:cNvPr id="6" name="Diagram 5"/>
          <p:cNvGraphicFramePr/>
          <p:nvPr>
            <p:extLst>
              <p:ext uri="{D42A27DB-BD31-4B8C-83A1-F6EECF244321}">
                <p14:modId xmlns:p14="http://schemas.microsoft.com/office/powerpoint/2010/main" val="2690479739"/>
              </p:ext>
            </p:extLst>
          </p:nvPr>
        </p:nvGraphicFramePr>
        <p:xfrm>
          <a:off x="152400" y="2133600"/>
          <a:ext cx="8839200" cy="281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98660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Tips and tricks</a:t>
            </a:r>
            <a:endParaRPr lang="en-US" dirty="0">
              <a:latin typeface="Calibri" panose="020F0502020204030204" pitchFamily="34" charset="0"/>
            </a:endParaRPr>
          </a:p>
        </p:txBody>
      </p:sp>
      <p:sp>
        <p:nvSpPr>
          <p:cNvPr id="3" name="Content Placeholder 2"/>
          <p:cNvSpPr>
            <a:spLocks noGrp="1"/>
          </p:cNvSpPr>
          <p:nvPr>
            <p:ph sz="quarter" idx="1"/>
          </p:nvPr>
        </p:nvSpPr>
        <p:spPr/>
        <p:txBody>
          <a:bodyPr>
            <a:normAutofit fontScale="92500"/>
          </a:bodyPr>
          <a:lstStyle/>
          <a:p>
            <a:pPr marL="0" indent="0">
              <a:buClr>
                <a:srgbClr val="0070C0"/>
              </a:buClr>
              <a:buNone/>
            </a:pPr>
            <a:r>
              <a:rPr lang="en-US" dirty="0" smtClean="0">
                <a:latin typeface="Calibri" panose="020F0502020204030204" pitchFamily="34" charset="0"/>
              </a:rPr>
              <a:t>For the following consult </a:t>
            </a:r>
            <a:r>
              <a:rPr lang="en-US" dirty="0">
                <a:latin typeface="Calibri" panose="020F0502020204030204" pitchFamily="34" charset="0"/>
              </a:rPr>
              <a:t>with PI </a:t>
            </a:r>
            <a:r>
              <a:rPr lang="en-US" dirty="0" smtClean="0">
                <a:latin typeface="Calibri" panose="020F0502020204030204" pitchFamily="34" charset="0"/>
              </a:rPr>
              <a:t>first:</a:t>
            </a:r>
          </a:p>
          <a:p>
            <a:pPr>
              <a:buClr>
                <a:srgbClr val="0070C0"/>
              </a:buClr>
            </a:pPr>
            <a:r>
              <a:rPr lang="en-US" b="1" dirty="0" smtClean="0">
                <a:solidFill>
                  <a:srgbClr val="00B050"/>
                </a:solidFill>
                <a:latin typeface="Calibri" panose="020F0502020204030204" pitchFamily="34" charset="0"/>
              </a:rPr>
              <a:t>Offer to help with booking travel </a:t>
            </a:r>
            <a:r>
              <a:rPr lang="en-US" dirty="0" smtClean="0">
                <a:latin typeface="Calibri" panose="020F0502020204030204" pitchFamily="34" charset="0"/>
              </a:rPr>
              <a:t>(either on Corp card, BCD or out of pocket)</a:t>
            </a:r>
          </a:p>
          <a:p>
            <a:pPr lvl="1">
              <a:buClr>
                <a:srgbClr val="0070C0"/>
              </a:buClr>
              <a:buFont typeface="Courier New" panose="02070309020205020404" pitchFamily="49" charset="0"/>
              <a:buChar char="o"/>
            </a:pPr>
            <a:r>
              <a:rPr lang="en-US" dirty="0" smtClean="0">
                <a:latin typeface="Calibri" panose="020F0502020204030204" pitchFamily="34" charset="0"/>
              </a:rPr>
              <a:t>Helps to anticipate reimbursements/financial transactions.</a:t>
            </a:r>
          </a:p>
          <a:p>
            <a:pPr lvl="1">
              <a:buClr>
                <a:srgbClr val="0070C0"/>
              </a:buClr>
              <a:buFont typeface="Courier New" panose="02070309020205020404" pitchFamily="49" charset="0"/>
              <a:buChar char="o"/>
            </a:pPr>
            <a:r>
              <a:rPr lang="en-US" dirty="0" smtClean="0">
                <a:latin typeface="Calibri" panose="020F0502020204030204" pitchFamily="34" charset="0"/>
              </a:rPr>
              <a:t>Helps to educate the traveler on various policies and best practices.</a:t>
            </a:r>
          </a:p>
          <a:p>
            <a:pPr>
              <a:buClr>
                <a:srgbClr val="0070C0"/>
              </a:buClr>
            </a:pPr>
            <a:r>
              <a:rPr lang="en-US" b="1" dirty="0" smtClean="0">
                <a:solidFill>
                  <a:srgbClr val="00B050"/>
                </a:solidFill>
                <a:latin typeface="Calibri" panose="020F0502020204030204" pitchFamily="34" charset="0"/>
              </a:rPr>
              <a:t>Familiarize yourself with annual meetings that lab members habitually attend </a:t>
            </a:r>
            <a:r>
              <a:rPr lang="en-US" dirty="0" smtClean="0">
                <a:latin typeface="Calibri" panose="020F0502020204030204" pitchFamily="34" charset="0"/>
              </a:rPr>
              <a:t>(SfN, Worm meeting, ASCB). </a:t>
            </a:r>
          </a:p>
          <a:p>
            <a:pPr lvl="1">
              <a:buClr>
                <a:srgbClr val="0070C0"/>
              </a:buClr>
              <a:buFont typeface="Courier New" panose="02070309020205020404" pitchFamily="49" charset="0"/>
              <a:buChar char="o"/>
            </a:pPr>
            <a:r>
              <a:rPr lang="en-US" dirty="0" smtClean="0">
                <a:latin typeface="Calibri" panose="020F0502020204030204" pitchFamily="34" charset="0"/>
              </a:rPr>
              <a:t>Are there any tips that you can learn to offer lab members (early booking, availability of hotel rooms, shuttles) to improve their travel experience?</a:t>
            </a:r>
          </a:p>
          <a:p>
            <a:endParaRPr lang="en-US" dirty="0" smtClean="0"/>
          </a:p>
          <a:p>
            <a:endParaRPr lang="en-US" dirty="0"/>
          </a:p>
        </p:txBody>
      </p:sp>
    </p:spTree>
    <p:extLst>
      <p:ext uri="{BB962C8B-B14F-4D97-AF65-F5344CB8AC3E}">
        <p14:creationId xmlns:p14="http://schemas.microsoft.com/office/powerpoint/2010/main" val="21886328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Resources</a:t>
            </a:r>
            <a:endParaRPr lang="en-US" dirty="0">
              <a:latin typeface="Calibri" panose="020F0502020204030204" pitchFamily="34" charset="0"/>
            </a:endParaRPr>
          </a:p>
        </p:txBody>
      </p:sp>
      <p:sp>
        <p:nvSpPr>
          <p:cNvPr id="3" name="Content Placeholder 2"/>
          <p:cNvSpPr>
            <a:spLocks noGrp="1"/>
          </p:cNvSpPr>
          <p:nvPr>
            <p:ph sz="quarter" idx="1"/>
          </p:nvPr>
        </p:nvSpPr>
        <p:spPr/>
        <p:txBody>
          <a:bodyPr>
            <a:normAutofit fontScale="92500"/>
          </a:bodyPr>
          <a:lstStyle/>
          <a:p>
            <a:pPr>
              <a:buClr>
                <a:srgbClr val="0070C0"/>
              </a:buClr>
            </a:pPr>
            <a:r>
              <a:rPr lang="en-US" dirty="0">
                <a:latin typeface="Calibri" panose="020F0502020204030204" pitchFamily="34" charset="0"/>
              </a:rPr>
              <a:t>MCB Travel Reference Card</a:t>
            </a:r>
            <a:r>
              <a:rPr lang="en-US" dirty="0" smtClean="0">
                <a:latin typeface="Calibri" panose="020F0502020204030204" pitchFamily="34" charset="0"/>
              </a:rPr>
              <a:t>!</a:t>
            </a:r>
          </a:p>
          <a:p>
            <a:pPr>
              <a:buClr>
                <a:srgbClr val="0070C0"/>
              </a:buClr>
            </a:pPr>
            <a:r>
              <a:rPr lang="en-US" dirty="0" smtClean="0">
                <a:latin typeface="Calibri" panose="020F0502020204030204" pitchFamily="34" charset="0"/>
              </a:rPr>
              <a:t>Links</a:t>
            </a:r>
          </a:p>
          <a:p>
            <a:pPr marL="274320" lvl="1" indent="0">
              <a:buNone/>
            </a:pPr>
            <a:r>
              <a:rPr lang="en-US" dirty="0" smtClean="0">
                <a:solidFill>
                  <a:srgbClr val="286CAE"/>
                </a:solidFill>
                <a:hlinkClick r:id="rId3"/>
              </a:rPr>
              <a:t>MCB Travel Website</a:t>
            </a:r>
            <a:endParaRPr lang="en-US" dirty="0" smtClean="0">
              <a:solidFill>
                <a:srgbClr val="286CAE"/>
              </a:solidFill>
            </a:endParaRPr>
          </a:p>
          <a:p>
            <a:pPr marL="274320" lvl="1" indent="0">
              <a:buNone/>
            </a:pPr>
            <a:r>
              <a:rPr lang="en-US" dirty="0">
                <a:solidFill>
                  <a:srgbClr val="286CAE"/>
                </a:solidFill>
                <a:hlinkClick r:id="rId4"/>
              </a:rPr>
              <a:t>Harvard Financial Administration Federal Travel Regulations Tutorial</a:t>
            </a:r>
            <a:endParaRPr lang="en-US" dirty="0">
              <a:solidFill>
                <a:srgbClr val="286CAE"/>
              </a:solidFill>
              <a:hlinkClick r:id="rId5"/>
            </a:endParaRPr>
          </a:p>
          <a:p>
            <a:pPr marL="274320" lvl="1" indent="0">
              <a:buNone/>
            </a:pPr>
            <a:r>
              <a:rPr lang="en-US" dirty="0">
                <a:solidFill>
                  <a:srgbClr val="286CAE"/>
                </a:solidFill>
                <a:hlinkClick r:id="rId6"/>
              </a:rPr>
              <a:t>Financial Policy Office Fellowships vs Reimbursements</a:t>
            </a:r>
            <a:endParaRPr lang="en-US" dirty="0">
              <a:solidFill>
                <a:srgbClr val="286CAE"/>
              </a:solidFill>
              <a:hlinkClick r:id="rId7"/>
            </a:endParaRPr>
          </a:p>
          <a:p>
            <a:pPr marL="274320" lvl="1" indent="0">
              <a:buNone/>
            </a:pPr>
            <a:r>
              <a:rPr lang="en-US" u="sng" dirty="0" smtClean="0">
                <a:solidFill>
                  <a:srgbClr val="286CAE"/>
                </a:solidFill>
                <a:hlinkClick r:id="rId8"/>
              </a:rPr>
              <a:t>OSP Sponsored Travel Guidance and Policy</a:t>
            </a:r>
            <a:endParaRPr lang="en-US" u="sng" dirty="0" smtClean="0">
              <a:solidFill>
                <a:srgbClr val="286CAE"/>
              </a:solidFill>
              <a:hlinkClick r:id="rId9"/>
            </a:endParaRPr>
          </a:p>
          <a:p>
            <a:pPr marL="274320" lvl="1" indent="0">
              <a:buNone/>
            </a:pPr>
            <a:r>
              <a:rPr lang="en-US" dirty="0" smtClean="0">
                <a:solidFill>
                  <a:srgbClr val="286CAE"/>
                </a:solidFill>
                <a:hlinkClick r:id="rId9"/>
              </a:rPr>
              <a:t>OSP Sponsored Travel Guidance and Policy - Resources</a:t>
            </a:r>
            <a:endParaRPr lang="en-US" dirty="0" smtClean="0">
              <a:solidFill>
                <a:srgbClr val="286CAE"/>
              </a:solidFill>
              <a:hlinkClick r:id="rId4"/>
            </a:endParaRPr>
          </a:p>
          <a:p>
            <a:pPr marL="274320" lvl="1" indent="0">
              <a:buNone/>
            </a:pPr>
            <a:r>
              <a:rPr lang="en-US" dirty="0" smtClean="0">
                <a:solidFill>
                  <a:srgbClr val="286CAE"/>
                </a:solidFill>
                <a:hlinkClick r:id="rId5"/>
              </a:rPr>
              <a:t>OSP Sponsored Expenditures Guidelines</a:t>
            </a:r>
            <a:endParaRPr lang="en-US" dirty="0" smtClean="0">
              <a:solidFill>
                <a:srgbClr val="286CAE"/>
              </a:solidFill>
              <a:hlinkClick r:id="rId6"/>
            </a:endParaRPr>
          </a:p>
          <a:p>
            <a:pPr marL="274320" lvl="1" indent="0">
              <a:buNone/>
            </a:pPr>
            <a:r>
              <a:rPr lang="en-US" dirty="0" smtClean="0">
                <a:solidFill>
                  <a:srgbClr val="286CAE"/>
                </a:solidFill>
                <a:hlinkClick r:id="rId7"/>
              </a:rPr>
              <a:t>GSA Fly America Act</a:t>
            </a:r>
            <a:endParaRPr lang="en-US" dirty="0" smtClean="0">
              <a:solidFill>
                <a:srgbClr val="286CAE"/>
              </a:solidFill>
              <a:hlinkClick r:id="rId10"/>
            </a:endParaRPr>
          </a:p>
          <a:p>
            <a:pPr marL="274320" lvl="1" indent="0">
              <a:buNone/>
            </a:pPr>
            <a:r>
              <a:rPr lang="en-US" dirty="0" smtClean="0">
                <a:solidFill>
                  <a:srgbClr val="286CAE"/>
                </a:solidFill>
                <a:hlinkClick r:id="rId10"/>
              </a:rPr>
              <a:t>US Department of State Open Skies Agreement</a:t>
            </a:r>
            <a:endParaRPr lang="en-US" dirty="0">
              <a:solidFill>
                <a:srgbClr val="286CAE"/>
              </a:solidFill>
            </a:endParaRPr>
          </a:p>
          <a:p>
            <a:pPr>
              <a:buClr>
                <a:srgbClr val="286CAE"/>
              </a:buClr>
            </a:pPr>
            <a:r>
              <a:rPr lang="en-US" dirty="0" smtClean="0">
                <a:latin typeface="Calibri" panose="020F0502020204030204" pitchFamily="34" charset="0"/>
              </a:rPr>
              <a:t>Check with your Portfolio </a:t>
            </a:r>
            <a:r>
              <a:rPr lang="en-US" dirty="0">
                <a:latin typeface="Calibri" panose="020F0502020204030204" pitchFamily="34" charset="0"/>
              </a:rPr>
              <a:t>M</a:t>
            </a:r>
            <a:r>
              <a:rPr lang="en-US" dirty="0" smtClean="0">
                <a:latin typeface="Calibri" panose="020F0502020204030204" pitchFamily="34" charset="0"/>
              </a:rPr>
              <a:t>anager ahead of time</a:t>
            </a:r>
            <a:endParaRPr lang="en-US" dirty="0">
              <a:latin typeface="Calibri" panose="020F0502020204030204" pitchFamily="34" charset="0"/>
            </a:endParaRPr>
          </a:p>
        </p:txBody>
      </p:sp>
      <p:pic>
        <p:nvPicPr>
          <p:cNvPr id="4098"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0" y="533400"/>
            <a:ext cx="2640013" cy="175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81705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Feedback and Discussion</a:t>
            </a:r>
            <a:endParaRPr lang="en-US" dirty="0">
              <a:latin typeface="Calibri" panose="020F0502020204030204" pitchFamily="34" charset="0"/>
            </a:endParaRPr>
          </a:p>
        </p:txBody>
      </p:sp>
      <p:sp>
        <p:nvSpPr>
          <p:cNvPr id="3" name="Content Placeholder 2"/>
          <p:cNvSpPr>
            <a:spLocks noGrp="1"/>
          </p:cNvSpPr>
          <p:nvPr>
            <p:ph sz="quarter" idx="1"/>
          </p:nvPr>
        </p:nvSpPr>
        <p:spPr/>
        <p:txBody>
          <a:bodyPr/>
          <a:lstStyle/>
          <a:p>
            <a:pPr>
              <a:buClr>
                <a:srgbClr val="3366FF"/>
              </a:buClr>
            </a:pPr>
            <a:r>
              <a:rPr lang="en-US" dirty="0">
                <a:latin typeface="Calibri" panose="020F0502020204030204" pitchFamily="34" charset="0"/>
              </a:rPr>
              <a:t>What do you do</a:t>
            </a:r>
            <a:r>
              <a:rPr lang="en-US" dirty="0" smtClean="0">
                <a:latin typeface="Calibri" panose="020F0502020204030204" pitchFamily="34" charset="0"/>
              </a:rPr>
              <a:t>? </a:t>
            </a:r>
            <a:r>
              <a:rPr lang="en-US" dirty="0">
                <a:latin typeface="Calibri" panose="020F0502020204030204" pitchFamily="34" charset="0"/>
              </a:rPr>
              <a:t>Feedback and sharing of helpful practices from lab admins</a:t>
            </a:r>
            <a:r>
              <a:rPr lang="en-US" dirty="0" smtClean="0">
                <a:latin typeface="Calibri" panose="020F0502020204030204" pitchFamily="34" charset="0"/>
              </a:rPr>
              <a:t>.</a:t>
            </a:r>
            <a:br>
              <a:rPr lang="en-US" dirty="0" smtClean="0">
                <a:latin typeface="Calibri" panose="020F0502020204030204" pitchFamily="34" charset="0"/>
              </a:rPr>
            </a:br>
            <a:r>
              <a:rPr lang="en-US" dirty="0" smtClean="0">
                <a:latin typeface="Calibri" panose="020F0502020204030204" pitchFamily="34" charset="0"/>
              </a:rPr>
              <a:t/>
            </a:r>
            <a:br>
              <a:rPr lang="en-US" dirty="0" smtClean="0">
                <a:latin typeface="Calibri" panose="020F0502020204030204" pitchFamily="34" charset="0"/>
              </a:rPr>
            </a:br>
            <a:r>
              <a:rPr lang="en-US" dirty="0" smtClean="0">
                <a:latin typeface="Calibri" panose="020F0502020204030204" pitchFamily="34" charset="0"/>
              </a:rPr>
              <a:t/>
            </a:r>
            <a:br>
              <a:rPr lang="en-US" dirty="0" smtClean="0">
                <a:latin typeface="Calibri" panose="020F0502020204030204" pitchFamily="34" charset="0"/>
              </a:rPr>
            </a:br>
            <a:endParaRPr lang="en-US" dirty="0">
              <a:latin typeface="Calibri" panose="020F0502020204030204" pitchFamily="34" charset="0"/>
            </a:endParaRPr>
          </a:p>
          <a:p>
            <a:pPr>
              <a:buClr>
                <a:srgbClr val="3366FF"/>
              </a:buClr>
            </a:pPr>
            <a:r>
              <a:rPr lang="en-US" dirty="0" smtClean="0">
                <a:latin typeface="Calibri" panose="020F0502020204030204" pitchFamily="34" charset="0"/>
              </a:rPr>
              <a:t>What challenges do these new guidelines present to you?</a:t>
            </a:r>
            <a:endParaRPr lang="en-US" dirty="0">
              <a:latin typeface="Calibri" panose="020F0502020204030204" pitchFamily="34" charset="0"/>
            </a:endParaRPr>
          </a:p>
        </p:txBody>
      </p:sp>
    </p:spTree>
    <p:extLst>
      <p:ext uri="{BB962C8B-B14F-4D97-AF65-F5344CB8AC3E}">
        <p14:creationId xmlns:p14="http://schemas.microsoft.com/office/powerpoint/2010/main" val="3908685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normAutofit/>
          </a:bodyPr>
          <a:lstStyle/>
          <a:p>
            <a:pPr algn="ctr"/>
            <a:r>
              <a:rPr lang="en-US" dirty="0" smtClean="0">
                <a:latin typeface="Calibri" panose="020F0502020204030204" pitchFamily="34" charset="0"/>
              </a:rPr>
              <a:t>Components of a business description</a:t>
            </a:r>
            <a:endParaRPr lang="en-US" dirty="0">
              <a:latin typeface="Calibri" panose="020F0502020204030204" pitchFamily="34" charset="0"/>
            </a:endParaRPr>
          </a:p>
        </p:txBody>
      </p:sp>
      <p:sp>
        <p:nvSpPr>
          <p:cNvPr id="3" name="Content Placeholder 2"/>
          <p:cNvSpPr>
            <a:spLocks noGrp="1"/>
          </p:cNvSpPr>
          <p:nvPr>
            <p:ph sz="quarter" idx="1"/>
          </p:nvPr>
        </p:nvSpPr>
        <p:spPr>
          <a:xfrm>
            <a:off x="838200" y="2286000"/>
            <a:ext cx="7772400" cy="2590800"/>
          </a:xfrm>
        </p:spPr>
        <p:txBody>
          <a:bodyPr/>
          <a:lstStyle/>
          <a:p>
            <a:pPr>
              <a:buClr>
                <a:srgbClr val="0070C0"/>
              </a:buClr>
            </a:pPr>
            <a:r>
              <a:rPr lang="en-US" dirty="0" smtClean="0">
                <a:latin typeface="Calibri" panose="020F0502020204030204" pitchFamily="34" charset="0"/>
              </a:rPr>
              <a:t>When	</a:t>
            </a:r>
            <a:r>
              <a:rPr lang="en-US" sz="2400" dirty="0" smtClean="0">
                <a:latin typeface="Calibri" panose="020F0502020204030204" pitchFamily="34" charset="0"/>
              </a:rPr>
              <a:t>(Transaction and travel dates)</a:t>
            </a:r>
          </a:p>
          <a:p>
            <a:pPr>
              <a:buClr>
                <a:srgbClr val="0070C0"/>
              </a:buClr>
            </a:pPr>
            <a:r>
              <a:rPr lang="en-US" dirty="0" smtClean="0">
                <a:latin typeface="Calibri" panose="020F0502020204030204" pitchFamily="34" charset="0"/>
              </a:rPr>
              <a:t>Who	</a:t>
            </a:r>
            <a:r>
              <a:rPr lang="en-US" sz="2400" dirty="0" smtClean="0">
                <a:latin typeface="Calibri" panose="020F0502020204030204" pitchFamily="34" charset="0"/>
              </a:rPr>
              <a:t>(Individual/lab)</a:t>
            </a:r>
          </a:p>
          <a:p>
            <a:pPr>
              <a:buClr>
                <a:srgbClr val="0070C0"/>
              </a:buClr>
            </a:pPr>
            <a:r>
              <a:rPr lang="en-US" dirty="0" smtClean="0">
                <a:latin typeface="Calibri" panose="020F0502020204030204" pitchFamily="34" charset="0"/>
              </a:rPr>
              <a:t>Where	</a:t>
            </a:r>
            <a:r>
              <a:rPr lang="en-US" sz="2400" dirty="0" smtClean="0">
                <a:latin typeface="Calibri" panose="020F0502020204030204" pitchFamily="34" charset="0"/>
              </a:rPr>
              <a:t>(Transaction vendor/location of transaction)</a:t>
            </a:r>
          </a:p>
          <a:p>
            <a:pPr>
              <a:buClr>
                <a:srgbClr val="0070C0"/>
              </a:buClr>
            </a:pPr>
            <a:r>
              <a:rPr lang="en-US" dirty="0" smtClean="0">
                <a:latin typeface="Calibri" panose="020F0502020204030204" pitchFamily="34" charset="0"/>
              </a:rPr>
              <a:t>What	</a:t>
            </a:r>
            <a:r>
              <a:rPr lang="en-US" sz="2400" dirty="0" smtClean="0">
                <a:latin typeface="Calibri" panose="020F0502020204030204" pitchFamily="34" charset="0"/>
              </a:rPr>
              <a:t>(Goods or services received in transaction)</a:t>
            </a:r>
          </a:p>
          <a:p>
            <a:pPr>
              <a:buClr>
                <a:srgbClr val="0070C0"/>
              </a:buClr>
            </a:pPr>
            <a:r>
              <a:rPr lang="en-US" sz="3200" u="sng" dirty="0" smtClean="0">
                <a:solidFill>
                  <a:srgbClr val="FF0000"/>
                </a:solidFill>
                <a:latin typeface="Calibri" panose="020F0502020204030204" pitchFamily="34" charset="0"/>
              </a:rPr>
              <a:t>Why</a:t>
            </a:r>
            <a:r>
              <a:rPr lang="en-US" dirty="0">
                <a:latin typeface="Calibri" panose="020F0502020204030204" pitchFamily="34" charset="0"/>
              </a:rPr>
              <a:t>	</a:t>
            </a:r>
            <a:r>
              <a:rPr lang="en-US" sz="2400" dirty="0" smtClean="0">
                <a:latin typeface="Calibri" panose="020F0502020204030204" pitchFamily="34" charset="0"/>
              </a:rPr>
              <a:t>(</a:t>
            </a:r>
            <a:r>
              <a:rPr lang="en-US" sz="2400" b="1" dirty="0" smtClean="0">
                <a:solidFill>
                  <a:srgbClr val="00B050"/>
                </a:solidFill>
                <a:latin typeface="Calibri" panose="020F0502020204030204" pitchFamily="34" charset="0"/>
              </a:rPr>
              <a:t>Full</a:t>
            </a:r>
            <a:r>
              <a:rPr lang="en-US" sz="2400" dirty="0" smtClean="0">
                <a:latin typeface="Calibri" panose="020F0502020204030204" pitchFamily="34" charset="0"/>
              </a:rPr>
              <a:t> description of business transaction)</a:t>
            </a:r>
            <a:endParaRPr lang="en-US" sz="2400" dirty="0">
              <a:latin typeface="Calibri" panose="020F0502020204030204" pitchFamily="34" charset="0"/>
            </a:endParaRPr>
          </a:p>
        </p:txBody>
      </p:sp>
    </p:spTree>
    <p:extLst>
      <p:ext uri="{BB962C8B-B14F-4D97-AF65-F5344CB8AC3E}">
        <p14:creationId xmlns:p14="http://schemas.microsoft.com/office/powerpoint/2010/main" val="1091363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772400" cy="1143000"/>
          </a:xfrm>
        </p:spPr>
        <p:txBody>
          <a:bodyPr/>
          <a:lstStyle/>
          <a:p>
            <a:r>
              <a:rPr lang="en-US" b="1" dirty="0" smtClean="0">
                <a:solidFill>
                  <a:srgbClr val="286CAE"/>
                </a:solidFill>
                <a:latin typeface="Calibri" panose="020F0502020204030204" pitchFamily="34" charset="0"/>
              </a:rPr>
              <a:t>When</a:t>
            </a:r>
            <a:endParaRPr lang="en-US" b="1" dirty="0">
              <a:solidFill>
                <a:srgbClr val="286CAE"/>
              </a:solidFill>
              <a:latin typeface="Calibri" panose="020F0502020204030204" pitchFamily="34" charset="0"/>
            </a:endParaRPr>
          </a:p>
        </p:txBody>
      </p:sp>
      <p:sp>
        <p:nvSpPr>
          <p:cNvPr id="3" name="Content Placeholder 2"/>
          <p:cNvSpPr>
            <a:spLocks noGrp="1"/>
          </p:cNvSpPr>
          <p:nvPr>
            <p:ph sz="quarter" idx="1"/>
          </p:nvPr>
        </p:nvSpPr>
        <p:spPr>
          <a:xfrm>
            <a:off x="762000" y="1447800"/>
            <a:ext cx="7924800" cy="4876800"/>
          </a:xfrm>
        </p:spPr>
        <p:txBody>
          <a:bodyPr>
            <a:normAutofit fontScale="92500" lnSpcReduction="10000"/>
          </a:bodyPr>
          <a:lstStyle/>
          <a:p>
            <a:pPr marL="0" indent="0">
              <a:buNone/>
            </a:pPr>
            <a:r>
              <a:rPr lang="en-US" dirty="0" smtClean="0">
                <a:latin typeface="Calibri" panose="020F0502020204030204" pitchFamily="34" charset="0"/>
              </a:rPr>
              <a:t>Business description should include</a:t>
            </a:r>
          </a:p>
          <a:p>
            <a:pPr>
              <a:buClr>
                <a:srgbClr val="0070C0"/>
              </a:buClr>
            </a:pPr>
            <a:r>
              <a:rPr lang="en-US" dirty="0" smtClean="0">
                <a:latin typeface="Calibri" panose="020F0502020204030204" pitchFamily="34" charset="0"/>
              </a:rPr>
              <a:t>Date of financial transaction</a:t>
            </a:r>
          </a:p>
          <a:p>
            <a:pPr lvl="1">
              <a:buClr>
                <a:srgbClr val="0070C0"/>
              </a:buClr>
              <a:buFont typeface="Courier New" panose="02070309020205020404" pitchFamily="49" charset="0"/>
              <a:buChar char="o"/>
            </a:pPr>
            <a:r>
              <a:rPr lang="en-US" dirty="0" smtClean="0">
                <a:latin typeface="Calibri" panose="020F0502020204030204" pitchFamily="34" charset="0"/>
              </a:rPr>
              <a:t>For reimbursement, </a:t>
            </a:r>
            <a:r>
              <a:rPr lang="en-US" b="1" dirty="0" smtClean="0">
                <a:solidFill>
                  <a:srgbClr val="00B050"/>
                </a:solidFill>
                <a:latin typeface="Calibri" panose="020F0502020204030204" pitchFamily="34" charset="0"/>
              </a:rPr>
              <a:t>date expense incurred/purchase date </a:t>
            </a:r>
            <a:r>
              <a:rPr lang="en-US" dirty="0" smtClean="0">
                <a:latin typeface="Calibri" panose="020F0502020204030204" pitchFamily="34" charset="0"/>
              </a:rPr>
              <a:t>(must be indicated on accompanying receipt or invoice)</a:t>
            </a:r>
          </a:p>
          <a:p>
            <a:pPr lvl="1">
              <a:buClr>
                <a:srgbClr val="0070C0"/>
              </a:buClr>
              <a:buFont typeface="Courier New" panose="02070309020205020404" pitchFamily="49" charset="0"/>
              <a:buChar char="o"/>
            </a:pPr>
            <a:r>
              <a:rPr lang="en-US" dirty="0" smtClean="0">
                <a:latin typeface="Calibri" panose="020F0502020204030204" pitchFamily="34" charset="0"/>
              </a:rPr>
              <a:t>For Corporate Card Direct Pay: </a:t>
            </a:r>
            <a:r>
              <a:rPr lang="en-US" b="1" dirty="0" smtClean="0">
                <a:solidFill>
                  <a:srgbClr val="00B050"/>
                </a:solidFill>
                <a:latin typeface="Calibri" panose="020F0502020204030204" pitchFamily="34" charset="0"/>
              </a:rPr>
              <a:t>“Sale Date” </a:t>
            </a:r>
            <a:r>
              <a:rPr lang="en-US" dirty="0" smtClean="0">
                <a:latin typeface="Calibri" panose="020F0502020204030204" pitchFamily="34" charset="0"/>
              </a:rPr>
              <a:t>on Corporate Card statement</a:t>
            </a:r>
          </a:p>
          <a:p>
            <a:pPr>
              <a:buClr>
                <a:srgbClr val="0070C0"/>
              </a:buClr>
            </a:pPr>
            <a:r>
              <a:rPr lang="en-US" dirty="0" smtClean="0">
                <a:latin typeface="Calibri" panose="020F0502020204030204" pitchFamily="34" charset="0"/>
              </a:rPr>
              <a:t>Travel date</a:t>
            </a:r>
          </a:p>
          <a:p>
            <a:pPr lvl="1">
              <a:buClr>
                <a:srgbClr val="0070C0"/>
              </a:buClr>
              <a:buFont typeface="Courier New" panose="02070309020205020404" pitchFamily="49" charset="0"/>
              <a:buChar char="o"/>
            </a:pPr>
            <a:r>
              <a:rPr lang="en-US" dirty="0" smtClean="0">
                <a:latin typeface="Calibri" panose="020F0502020204030204" pitchFamily="34" charset="0"/>
              </a:rPr>
              <a:t>Enter </a:t>
            </a:r>
            <a:r>
              <a:rPr lang="en-US" u="sng" dirty="0" smtClean="0">
                <a:latin typeface="Calibri" panose="020F0502020204030204" pitchFamily="34" charset="0"/>
              </a:rPr>
              <a:t>entire</a:t>
            </a:r>
            <a:r>
              <a:rPr lang="en-US" dirty="0" smtClean="0">
                <a:latin typeface="Calibri" panose="020F0502020204030204" pitchFamily="34" charset="0"/>
              </a:rPr>
              <a:t> date of meeting/conference/event</a:t>
            </a:r>
          </a:p>
          <a:p>
            <a:pPr marL="320040" lvl="1" indent="0">
              <a:buClr>
                <a:srgbClr val="0070C0"/>
              </a:buClr>
              <a:buNone/>
            </a:pPr>
            <a:endParaRPr lang="en-US" dirty="0" smtClean="0">
              <a:latin typeface="Calibri" panose="020F0502020204030204" pitchFamily="34" charset="0"/>
            </a:endParaRPr>
          </a:p>
          <a:p>
            <a:pPr marL="0" indent="0">
              <a:buClr>
                <a:srgbClr val="0070C0"/>
              </a:buClr>
              <a:buNone/>
            </a:pPr>
            <a:r>
              <a:rPr lang="en-US" b="1" dirty="0" smtClean="0">
                <a:solidFill>
                  <a:srgbClr val="FF0000"/>
                </a:solidFill>
                <a:latin typeface="Calibri" panose="020F0502020204030204" pitchFamily="34" charset="0"/>
              </a:rPr>
              <a:t>POINTS OF CONSIDERATION:</a:t>
            </a:r>
          </a:p>
          <a:p>
            <a:pPr>
              <a:buClr>
                <a:srgbClr val="0070C0"/>
              </a:buClr>
            </a:pPr>
            <a:r>
              <a:rPr lang="en-US" dirty="0" smtClean="0">
                <a:latin typeface="Calibri" panose="020F0502020204030204" pitchFamily="34" charset="0"/>
              </a:rPr>
              <a:t>Do </a:t>
            </a:r>
            <a:r>
              <a:rPr lang="en-US" dirty="0">
                <a:latin typeface="Calibri" panose="020F0502020204030204" pitchFamily="34" charset="0"/>
              </a:rPr>
              <a:t>event dates </a:t>
            </a:r>
            <a:r>
              <a:rPr lang="en-US" dirty="0" smtClean="0">
                <a:latin typeface="Calibri" panose="020F0502020204030204" pitchFamily="34" charset="0"/>
              </a:rPr>
              <a:t>correspond to travel and/or financial transaction dates?</a:t>
            </a:r>
          </a:p>
          <a:p>
            <a:pPr>
              <a:buClr>
                <a:srgbClr val="0070C0"/>
              </a:buClr>
            </a:pPr>
            <a:r>
              <a:rPr lang="en-US" dirty="0" smtClean="0">
                <a:latin typeface="Calibri" panose="020F0502020204030204" pitchFamily="34" charset="0"/>
              </a:rPr>
              <a:t>Do receipts correspond to event dates?</a:t>
            </a:r>
          </a:p>
        </p:txBody>
      </p:sp>
    </p:spTree>
    <p:extLst>
      <p:ext uri="{BB962C8B-B14F-4D97-AF65-F5344CB8AC3E}">
        <p14:creationId xmlns:p14="http://schemas.microsoft.com/office/powerpoint/2010/main" val="215325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286CAE"/>
                </a:solidFill>
                <a:latin typeface="Calibri" panose="020F0502020204030204" pitchFamily="34" charset="0"/>
              </a:rPr>
              <a:t>Who</a:t>
            </a:r>
            <a:endParaRPr lang="en-US" b="1" dirty="0">
              <a:solidFill>
                <a:srgbClr val="286CAE"/>
              </a:solidFill>
              <a:latin typeface="Calibri" panose="020F0502020204030204" pitchFamily="34" charset="0"/>
            </a:endParaRPr>
          </a:p>
        </p:txBody>
      </p:sp>
      <p:sp>
        <p:nvSpPr>
          <p:cNvPr id="3" name="Content Placeholder 2"/>
          <p:cNvSpPr>
            <a:spLocks noGrp="1"/>
          </p:cNvSpPr>
          <p:nvPr>
            <p:ph sz="quarter" idx="1"/>
          </p:nvPr>
        </p:nvSpPr>
        <p:spPr>
          <a:xfrm>
            <a:off x="914400" y="1447800"/>
            <a:ext cx="7772400" cy="4800600"/>
          </a:xfrm>
        </p:spPr>
        <p:txBody>
          <a:bodyPr>
            <a:normAutofit fontScale="70000" lnSpcReduction="20000"/>
          </a:bodyPr>
          <a:lstStyle/>
          <a:p>
            <a:pPr marL="0" indent="0">
              <a:buNone/>
            </a:pPr>
            <a:r>
              <a:rPr lang="en-US" dirty="0" smtClean="0">
                <a:latin typeface="Calibri" panose="020F0502020204030204" pitchFamily="34" charset="0"/>
              </a:rPr>
              <a:t>Business description</a:t>
            </a:r>
          </a:p>
          <a:p>
            <a:pPr>
              <a:buClr>
                <a:srgbClr val="0070C0"/>
              </a:buClr>
            </a:pPr>
            <a:r>
              <a:rPr lang="en-US" dirty="0" smtClean="0">
                <a:latin typeface="Calibri" panose="020F0502020204030204" pitchFamily="34" charset="0"/>
              </a:rPr>
              <a:t>Name of traveler/lab</a:t>
            </a:r>
          </a:p>
          <a:p>
            <a:pPr>
              <a:buClr>
                <a:srgbClr val="0070C0"/>
              </a:buClr>
            </a:pPr>
            <a:r>
              <a:rPr lang="en-US" dirty="0" smtClean="0">
                <a:latin typeface="Calibri" panose="020F0502020204030204" pitchFamily="34" charset="0"/>
              </a:rPr>
              <a:t>Employee </a:t>
            </a:r>
            <a:r>
              <a:rPr lang="en-US" dirty="0">
                <a:latin typeface="Calibri" panose="020F0502020204030204" pitchFamily="34" charset="0"/>
              </a:rPr>
              <a:t>or non employee? </a:t>
            </a:r>
            <a:endParaRPr lang="en-US" dirty="0" smtClean="0">
              <a:latin typeface="Calibri" panose="020F0502020204030204" pitchFamily="34" charset="0"/>
            </a:endParaRPr>
          </a:p>
          <a:p>
            <a:pPr>
              <a:buClr>
                <a:srgbClr val="0070C0"/>
              </a:buClr>
            </a:pPr>
            <a:endParaRPr lang="en-US" dirty="0">
              <a:latin typeface="Calibri" panose="020F0502020204030204" pitchFamily="34" charset="0"/>
            </a:endParaRPr>
          </a:p>
          <a:p>
            <a:pPr>
              <a:buClr>
                <a:srgbClr val="0070C0"/>
              </a:buClr>
            </a:pPr>
            <a:endParaRPr lang="en-US" dirty="0">
              <a:latin typeface="Calibri" panose="020F0502020204030204" pitchFamily="34" charset="0"/>
            </a:endParaRPr>
          </a:p>
          <a:p>
            <a:pPr>
              <a:buClr>
                <a:srgbClr val="0070C0"/>
              </a:buClr>
            </a:pPr>
            <a:endParaRPr lang="en-US" dirty="0" smtClean="0">
              <a:latin typeface="Calibri" panose="020F0502020204030204" pitchFamily="34" charset="0"/>
            </a:endParaRPr>
          </a:p>
          <a:p>
            <a:pPr marL="0" indent="0">
              <a:buClr>
                <a:srgbClr val="0070C0"/>
              </a:buClr>
              <a:buNone/>
            </a:pPr>
            <a:endParaRPr lang="en-US" b="1" dirty="0" smtClean="0">
              <a:solidFill>
                <a:srgbClr val="FF0000"/>
              </a:solidFill>
              <a:latin typeface="Calibri" panose="020F0502020204030204" pitchFamily="34" charset="0"/>
            </a:endParaRPr>
          </a:p>
          <a:p>
            <a:pPr marL="0" indent="0">
              <a:buClr>
                <a:srgbClr val="0070C0"/>
              </a:buClr>
              <a:buNone/>
            </a:pPr>
            <a:endParaRPr lang="en-US" b="1" dirty="0">
              <a:solidFill>
                <a:srgbClr val="FF0000"/>
              </a:solidFill>
              <a:latin typeface="Calibri" panose="020F0502020204030204" pitchFamily="34" charset="0"/>
            </a:endParaRPr>
          </a:p>
          <a:p>
            <a:pPr marL="0" indent="0">
              <a:buClr>
                <a:srgbClr val="0070C0"/>
              </a:buClr>
              <a:buNone/>
            </a:pPr>
            <a:endParaRPr lang="en-US" b="1" dirty="0" smtClean="0">
              <a:solidFill>
                <a:srgbClr val="FF0000"/>
              </a:solidFill>
              <a:latin typeface="Calibri" panose="020F0502020204030204" pitchFamily="34" charset="0"/>
            </a:endParaRPr>
          </a:p>
          <a:p>
            <a:pPr marL="0" indent="0">
              <a:buClr>
                <a:srgbClr val="0070C0"/>
              </a:buClr>
              <a:buNone/>
            </a:pPr>
            <a:endParaRPr lang="en-US" b="1" dirty="0" smtClean="0">
              <a:solidFill>
                <a:srgbClr val="FF0000"/>
              </a:solidFill>
              <a:latin typeface="Calibri" panose="020F0502020204030204" pitchFamily="34" charset="0"/>
            </a:endParaRPr>
          </a:p>
          <a:p>
            <a:pPr marL="0" indent="0">
              <a:buClr>
                <a:srgbClr val="0070C0"/>
              </a:buClr>
              <a:buNone/>
            </a:pPr>
            <a:endParaRPr lang="en-US" b="1" dirty="0" smtClean="0">
              <a:solidFill>
                <a:srgbClr val="FF0000"/>
              </a:solidFill>
              <a:latin typeface="Calibri" panose="020F0502020204030204" pitchFamily="34" charset="0"/>
            </a:endParaRPr>
          </a:p>
          <a:p>
            <a:pPr marL="0" indent="0">
              <a:buClr>
                <a:srgbClr val="0070C0"/>
              </a:buClr>
              <a:buNone/>
            </a:pPr>
            <a:r>
              <a:rPr lang="en-US" b="1" dirty="0" smtClean="0">
                <a:solidFill>
                  <a:srgbClr val="FF0000"/>
                </a:solidFill>
                <a:latin typeface="Calibri" panose="020F0502020204030204" pitchFamily="34" charset="0"/>
              </a:rPr>
              <a:t>POINTS OF CONSIDERATION:</a:t>
            </a:r>
          </a:p>
          <a:p>
            <a:pPr>
              <a:buClr>
                <a:srgbClr val="0070C0"/>
              </a:buClr>
            </a:pPr>
            <a:r>
              <a:rPr lang="en-US" dirty="0" smtClean="0">
                <a:latin typeface="Calibri" panose="020F0502020204030204" pitchFamily="34" charset="0"/>
              </a:rPr>
              <a:t>Status of </a:t>
            </a:r>
            <a:r>
              <a:rPr lang="en-US" dirty="0" err="1" smtClean="0">
                <a:latin typeface="Calibri" panose="020F0502020204030204" pitchFamily="34" charset="0"/>
              </a:rPr>
              <a:t>reimbursee</a:t>
            </a:r>
            <a:r>
              <a:rPr lang="en-US" dirty="0" smtClean="0">
                <a:latin typeface="Calibri" panose="020F0502020204030204" pitchFamily="34" charset="0"/>
              </a:rPr>
              <a:t> at the time of expense</a:t>
            </a:r>
          </a:p>
          <a:p>
            <a:pPr>
              <a:buClr>
                <a:srgbClr val="0070C0"/>
              </a:buClr>
            </a:pPr>
            <a:r>
              <a:rPr lang="en-US" dirty="0" smtClean="0">
                <a:latin typeface="Calibri" panose="020F0502020204030204" pitchFamily="34" charset="0"/>
              </a:rPr>
              <a:t>Are the appropriate funds being </a:t>
            </a:r>
            <a:r>
              <a:rPr lang="en-US" dirty="0">
                <a:latin typeface="Calibri" panose="020F0502020204030204" pitchFamily="34" charset="0"/>
              </a:rPr>
              <a:t>charged? </a:t>
            </a:r>
            <a:endParaRPr lang="en-US" dirty="0" smtClean="0">
              <a:latin typeface="Calibri" panose="020F0502020204030204" pitchFamily="34" charset="0"/>
            </a:endParaRPr>
          </a:p>
          <a:p>
            <a:pPr>
              <a:buClr>
                <a:srgbClr val="0070C0"/>
              </a:buClr>
            </a:pPr>
            <a:r>
              <a:rPr lang="en-US" dirty="0" smtClean="0">
                <a:latin typeface="Calibri" panose="020F0502020204030204" pitchFamily="34" charset="0"/>
              </a:rPr>
              <a:t>For business meals with 5 or less participants, list all attendee names.</a:t>
            </a:r>
          </a:p>
          <a:p>
            <a:pPr>
              <a:buClr>
                <a:srgbClr val="0070C0"/>
              </a:buClr>
            </a:pPr>
            <a:r>
              <a:rPr lang="en-US" dirty="0" smtClean="0">
                <a:latin typeface="Calibri" panose="020F0502020204030204" pitchFamily="34" charset="0"/>
              </a:rPr>
              <a:t>New reimbursement system: Concur (more info to come!)</a:t>
            </a:r>
          </a:p>
          <a:p>
            <a:pPr marL="0" indent="0">
              <a:buClr>
                <a:srgbClr val="0070C0"/>
              </a:buClr>
              <a:buNone/>
            </a:pPr>
            <a:endParaRPr lang="en-US" dirty="0"/>
          </a:p>
          <a:p>
            <a:pPr>
              <a:buClr>
                <a:srgbClr val="0070C0"/>
              </a:buClr>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69288987"/>
              </p:ext>
            </p:extLst>
          </p:nvPr>
        </p:nvGraphicFramePr>
        <p:xfrm>
          <a:off x="1143000" y="2438400"/>
          <a:ext cx="6705600" cy="2103120"/>
        </p:xfrm>
        <a:graphic>
          <a:graphicData uri="http://schemas.openxmlformats.org/drawingml/2006/table">
            <a:tbl>
              <a:tblPr firstRow="1" bandRow="1">
                <a:tableStyleId>{5C22544A-7EE6-4342-B048-85BDC9FD1C3A}</a:tableStyleId>
              </a:tblPr>
              <a:tblGrid>
                <a:gridCol w="3352800"/>
                <a:gridCol w="3352800"/>
              </a:tblGrid>
              <a:tr h="365760">
                <a:tc>
                  <a:txBody>
                    <a:bodyPr/>
                    <a:lstStyle/>
                    <a:p>
                      <a:pPr algn="ctr"/>
                      <a:r>
                        <a:rPr lang="en-US" dirty="0" smtClean="0">
                          <a:latin typeface="Calibri" panose="020F0502020204030204" pitchFamily="34" charset="0"/>
                        </a:rPr>
                        <a:t>Employee (Web Voucher)</a:t>
                      </a: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0070C0"/>
                    </a:solidFill>
                  </a:tcPr>
                </a:tc>
                <a:tc>
                  <a:txBody>
                    <a:bodyPr/>
                    <a:lstStyle/>
                    <a:p>
                      <a:pPr algn="ctr"/>
                      <a:r>
                        <a:rPr lang="en-US" dirty="0" smtClean="0">
                          <a:latin typeface="Calibri" panose="020F0502020204030204" pitchFamily="34" charset="0"/>
                        </a:rPr>
                        <a:t>Non-Employee (HCOM)</a:t>
                      </a: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solidFill>
                      <a:srgbClr val="0070C0"/>
                    </a:solidFill>
                  </a:tcPr>
                </a:tc>
              </a:tr>
              <a:tr h="1374889">
                <a:tc>
                  <a:txBody>
                    <a:bodyPr/>
                    <a:lstStyle/>
                    <a:p>
                      <a:r>
                        <a:rPr lang="en-US" dirty="0" smtClean="0">
                          <a:latin typeface="Calibri" panose="020F0502020204030204" pitchFamily="34" charset="0"/>
                        </a:rPr>
                        <a:t>Faculty</a:t>
                      </a:r>
                    </a:p>
                    <a:p>
                      <a:r>
                        <a:rPr lang="en-US" dirty="0" smtClean="0">
                          <a:latin typeface="Calibri" panose="020F0502020204030204" pitchFamily="34" charset="0"/>
                        </a:rPr>
                        <a:t>Research Associates</a:t>
                      </a:r>
                    </a:p>
                    <a:p>
                      <a:r>
                        <a:rPr lang="en-US" dirty="0" smtClean="0">
                          <a:latin typeface="Calibri" panose="020F0502020204030204" pitchFamily="34" charset="0"/>
                        </a:rPr>
                        <a:t>Postdocs (6150)</a:t>
                      </a:r>
                    </a:p>
                    <a:p>
                      <a:r>
                        <a:rPr lang="en-US" dirty="0" smtClean="0">
                          <a:latin typeface="Calibri" panose="020F0502020204030204" pitchFamily="34" charset="0"/>
                        </a:rPr>
                        <a:t>Staff</a:t>
                      </a: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c>
                  <a:txBody>
                    <a:bodyPr/>
                    <a:lstStyle/>
                    <a:p>
                      <a:r>
                        <a:rPr lang="en-US" dirty="0" smtClean="0">
                          <a:latin typeface="Calibri" panose="020F0502020204030204" pitchFamily="34" charset="0"/>
                        </a:rPr>
                        <a:t>Temps</a:t>
                      </a:r>
                    </a:p>
                    <a:p>
                      <a:r>
                        <a:rPr lang="en-US" dirty="0" smtClean="0">
                          <a:latin typeface="Calibri" panose="020F0502020204030204" pitchFamily="34" charset="0"/>
                        </a:rPr>
                        <a:t>LHTs</a:t>
                      </a:r>
                    </a:p>
                    <a:p>
                      <a:r>
                        <a:rPr lang="en-US" dirty="0" smtClean="0">
                          <a:latin typeface="Calibri" panose="020F0502020204030204" pitchFamily="34" charset="0"/>
                        </a:rPr>
                        <a:t>Harvard students</a:t>
                      </a:r>
                    </a:p>
                    <a:p>
                      <a:r>
                        <a:rPr lang="en-US" dirty="0" smtClean="0">
                          <a:latin typeface="Calibri" panose="020F0502020204030204" pitchFamily="34" charset="0"/>
                        </a:rPr>
                        <a:t>External Postdocs (6450, 6452)</a:t>
                      </a:r>
                    </a:p>
                    <a:p>
                      <a:r>
                        <a:rPr lang="en-US" dirty="0" smtClean="0">
                          <a:latin typeface="Calibri" panose="020F0502020204030204" pitchFamily="34" charset="0"/>
                        </a:rPr>
                        <a:t>Visiting Fellows</a:t>
                      </a:r>
                    </a:p>
                    <a:p>
                      <a:r>
                        <a:rPr lang="en-US" dirty="0" smtClean="0">
                          <a:latin typeface="Calibri" panose="020F0502020204030204" pitchFamily="34" charset="0"/>
                        </a:rPr>
                        <a:t>All</a:t>
                      </a:r>
                      <a:r>
                        <a:rPr lang="en-US" baseline="0" dirty="0" smtClean="0">
                          <a:latin typeface="Calibri" panose="020F0502020204030204" pitchFamily="34" charset="0"/>
                        </a:rPr>
                        <a:t> others who are not employees</a:t>
                      </a:r>
                      <a:endParaRPr lang="en-US" dirty="0">
                        <a:latin typeface="Calibri" panose="020F0502020204030204" pitchFamily="34" charset="0"/>
                      </a:endParaRPr>
                    </a:p>
                  </a:txBody>
                  <a:tcPr>
                    <a:lnL w="19050" cap="flat" cmpd="sng" algn="ctr">
                      <a:solidFill>
                        <a:srgbClr val="286CAE"/>
                      </a:solidFill>
                      <a:prstDash val="solid"/>
                      <a:round/>
                      <a:headEnd type="none" w="med" len="med"/>
                      <a:tailEnd type="none" w="med" len="med"/>
                    </a:lnL>
                    <a:lnR w="19050" cap="flat" cmpd="sng" algn="ctr">
                      <a:solidFill>
                        <a:srgbClr val="286CAE"/>
                      </a:solidFill>
                      <a:prstDash val="solid"/>
                      <a:round/>
                      <a:headEnd type="none" w="med" len="med"/>
                      <a:tailEnd type="none" w="med" len="med"/>
                    </a:lnR>
                    <a:lnT w="19050" cap="flat" cmpd="sng" algn="ctr">
                      <a:solidFill>
                        <a:srgbClr val="286CAE"/>
                      </a:solidFill>
                      <a:prstDash val="solid"/>
                      <a:round/>
                      <a:headEnd type="none" w="med" len="med"/>
                      <a:tailEnd type="none" w="med" len="med"/>
                    </a:lnT>
                    <a:lnB w="19050" cap="flat" cmpd="sng" algn="ctr">
                      <a:solidFill>
                        <a:srgbClr val="286CAE"/>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698135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Calibri" panose="020F0502020204030204" pitchFamily="34" charset="0"/>
              </a:rPr>
              <a:t>Concur</a:t>
            </a:r>
            <a:r>
              <a:rPr lang="en-US" dirty="0" smtClean="0">
                <a:latin typeface="Calibri" panose="020F0502020204030204" pitchFamily="34" charset="0"/>
              </a:rPr>
              <a:t> - Harvard’s New Reimbursement System (coming soon)</a:t>
            </a:r>
            <a:endParaRPr lang="en-US" dirty="0">
              <a:latin typeface="Calibri" panose="020F0502020204030204" pitchFamily="34" charset="0"/>
            </a:endParaRPr>
          </a:p>
        </p:txBody>
      </p:sp>
      <p:pic>
        <p:nvPicPr>
          <p:cNvPr id="5123" name="Picture 3" descr="C:\Users\fmeale\Desktop\concur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7800"/>
            <a:ext cx="8229600" cy="5149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0749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286CAE"/>
                </a:solidFill>
                <a:latin typeface="Calibri" panose="020F0502020204030204" pitchFamily="34" charset="0"/>
              </a:rPr>
              <a:t>Where</a:t>
            </a:r>
            <a:endParaRPr lang="en-US" b="1" dirty="0">
              <a:solidFill>
                <a:srgbClr val="286CAE"/>
              </a:solidFill>
              <a:latin typeface="Calibri" panose="020F0502020204030204" pitchFamily="34" charset="0"/>
            </a:endParaRPr>
          </a:p>
        </p:txBody>
      </p:sp>
      <p:sp>
        <p:nvSpPr>
          <p:cNvPr id="3" name="Content Placeholder 2"/>
          <p:cNvSpPr>
            <a:spLocks noGrp="1"/>
          </p:cNvSpPr>
          <p:nvPr>
            <p:ph sz="quarter" idx="1"/>
          </p:nvPr>
        </p:nvSpPr>
        <p:spPr/>
        <p:txBody>
          <a:bodyPr>
            <a:normAutofit fontScale="92500" lnSpcReduction="20000"/>
          </a:bodyPr>
          <a:lstStyle/>
          <a:p>
            <a:pPr>
              <a:buClr>
                <a:srgbClr val="0070C0"/>
              </a:buClr>
            </a:pPr>
            <a:r>
              <a:rPr lang="en-US" dirty="0" smtClean="0">
                <a:latin typeface="Calibri" panose="020F0502020204030204" pitchFamily="34" charset="0"/>
              </a:rPr>
              <a:t>Destination/location of meeting</a:t>
            </a:r>
            <a:endParaRPr lang="en-US" dirty="0">
              <a:latin typeface="Calibri" panose="020F0502020204030204" pitchFamily="34" charset="0"/>
            </a:endParaRPr>
          </a:p>
          <a:p>
            <a:pPr marL="0" indent="0">
              <a:buClr>
                <a:srgbClr val="0070C0"/>
              </a:buClr>
              <a:buNone/>
            </a:pPr>
            <a:endParaRPr lang="en-US" b="1" dirty="0" smtClean="0">
              <a:solidFill>
                <a:srgbClr val="FF0000"/>
              </a:solidFill>
              <a:latin typeface="Calibri" panose="020F0502020204030204" pitchFamily="34" charset="0"/>
            </a:endParaRPr>
          </a:p>
          <a:p>
            <a:pPr marL="0" indent="0">
              <a:buClr>
                <a:srgbClr val="0070C0"/>
              </a:buClr>
              <a:buNone/>
            </a:pPr>
            <a:r>
              <a:rPr lang="en-US" b="1" dirty="0" smtClean="0">
                <a:solidFill>
                  <a:srgbClr val="FF0000"/>
                </a:solidFill>
                <a:latin typeface="Calibri" panose="020F0502020204030204" pitchFamily="34" charset="0"/>
              </a:rPr>
              <a:t>POINTS OF CONSIDERATION:</a:t>
            </a:r>
            <a:endParaRPr lang="en-US" b="1" dirty="0">
              <a:solidFill>
                <a:srgbClr val="FF0000"/>
              </a:solidFill>
              <a:latin typeface="Calibri" panose="020F0502020204030204" pitchFamily="34" charset="0"/>
            </a:endParaRPr>
          </a:p>
          <a:p>
            <a:pPr>
              <a:buClr>
                <a:srgbClr val="0070C0"/>
              </a:buClr>
            </a:pPr>
            <a:r>
              <a:rPr lang="en-US" dirty="0" smtClean="0">
                <a:latin typeface="Calibri" panose="020F0502020204030204" pitchFamily="34" charset="0"/>
              </a:rPr>
              <a:t>Federal awards: Does airfare purchased to reach destination comply with Fly America Act and Open Skies Agreement? </a:t>
            </a:r>
            <a:endParaRPr lang="en-US" dirty="0">
              <a:latin typeface="Calibri" panose="020F0502020204030204" pitchFamily="34" charset="0"/>
            </a:endParaRPr>
          </a:p>
          <a:p>
            <a:pPr lvl="2">
              <a:buClr>
                <a:srgbClr val="0070C0"/>
              </a:buClr>
              <a:buFont typeface="Courier New" panose="02070309020205020404" pitchFamily="49" charset="0"/>
              <a:buChar char="o"/>
            </a:pPr>
            <a:r>
              <a:rPr lang="en-US" dirty="0">
                <a:latin typeface="Calibri" panose="020F0502020204030204" pitchFamily="34" charset="0"/>
              </a:rPr>
              <a:t>Refer to Harvard Financial Administration Federal Travel Regulations </a:t>
            </a:r>
            <a:r>
              <a:rPr lang="en-US" dirty="0" smtClean="0">
                <a:latin typeface="Calibri" panose="020F0502020204030204" pitchFamily="34" charset="0"/>
              </a:rPr>
              <a:t>Tutorial (link at the end of this presentation)</a:t>
            </a:r>
          </a:p>
          <a:p>
            <a:pPr>
              <a:buClr>
                <a:srgbClr val="0070C0"/>
              </a:buClr>
            </a:pPr>
            <a:r>
              <a:rPr lang="en-US" dirty="0" smtClean="0">
                <a:latin typeface="Calibri" panose="020F0502020204030204" pitchFamily="34" charset="0"/>
              </a:rPr>
              <a:t>Is the destination on the transaction and location of the meeting the same? </a:t>
            </a:r>
          </a:p>
          <a:p>
            <a:pPr marL="822960" lvl="3" indent="0">
              <a:buClr>
                <a:srgbClr val="0070C0"/>
              </a:buClr>
              <a:buNone/>
            </a:pPr>
            <a:r>
              <a:rPr lang="en-US" dirty="0" smtClean="0">
                <a:latin typeface="Calibri" panose="020F0502020204030204" pitchFamily="34" charset="0"/>
              </a:rPr>
              <a:t>Example: Business description includes, “Economy airfare Boston-Paris, FR to present research at 6th </a:t>
            </a:r>
            <a:r>
              <a:rPr lang="en-US" dirty="0">
                <a:latin typeface="Calibri" panose="020F0502020204030204" pitchFamily="34" charset="0"/>
              </a:rPr>
              <a:t>EMBO </a:t>
            </a:r>
            <a:r>
              <a:rPr lang="en-US" dirty="0" smtClean="0">
                <a:latin typeface="Calibri" panose="020F0502020204030204" pitchFamily="34" charset="0"/>
              </a:rPr>
              <a:t>meeting, Manchester</a:t>
            </a:r>
            <a:r>
              <a:rPr lang="en-US" dirty="0">
                <a:latin typeface="Calibri" panose="020F0502020204030204" pitchFamily="34" charset="0"/>
              </a:rPr>
              <a:t>, UK </a:t>
            </a:r>
            <a:r>
              <a:rPr lang="en-US" dirty="0" smtClean="0">
                <a:latin typeface="Calibri" panose="020F0502020204030204" pitchFamily="34" charset="0"/>
              </a:rPr>
              <a:t>Sept 5-8/ 2015” </a:t>
            </a:r>
          </a:p>
          <a:p>
            <a:pPr marL="822960" lvl="3" indent="0">
              <a:buClr>
                <a:srgbClr val="0070C0"/>
              </a:buClr>
              <a:buNone/>
            </a:pPr>
            <a:r>
              <a:rPr lang="en-US" dirty="0" smtClean="0">
                <a:latin typeface="Calibri" panose="020F0502020204030204" pitchFamily="34" charset="0"/>
              </a:rPr>
              <a:t>-Additional justification would be needed.</a:t>
            </a:r>
          </a:p>
        </p:txBody>
      </p:sp>
    </p:spTree>
    <p:extLst>
      <p:ext uri="{BB962C8B-B14F-4D97-AF65-F5344CB8AC3E}">
        <p14:creationId xmlns:p14="http://schemas.microsoft.com/office/powerpoint/2010/main" val="60749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txBox="1">
            <a:spLocks/>
          </p:cNvSpPr>
          <p:nvPr/>
        </p:nvSpPr>
        <p:spPr>
          <a:xfrm>
            <a:off x="704099" y="170985"/>
            <a:ext cx="7772400" cy="685800"/>
          </a:xfrm>
          <a:prstGeom prst="rect">
            <a:avLst/>
          </a:prstGeom>
        </p:spPr>
        <p:txBody>
          <a:bodyPr bIns="91440" anchor="b" anchorCtr="0">
            <a:normAutofit fontScale="97500" lnSpcReduction="10000"/>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n-US" b="1" dirty="0" smtClean="0">
                <a:solidFill>
                  <a:srgbClr val="286CAE"/>
                </a:solidFill>
                <a:latin typeface="Calibri" panose="020F0502020204030204" pitchFamily="34" charset="0"/>
              </a:rPr>
              <a:t>What</a:t>
            </a:r>
            <a:endParaRPr lang="en-US" b="1" dirty="0">
              <a:solidFill>
                <a:srgbClr val="286CAE"/>
              </a:solidFill>
              <a:latin typeface="Calibri" panose="020F0502020204030204" pitchFamily="34" charset="0"/>
            </a:endParaRPr>
          </a:p>
        </p:txBody>
      </p:sp>
      <p:sp>
        <p:nvSpPr>
          <p:cNvPr id="20" name="Content Placeholder 2"/>
          <p:cNvSpPr txBox="1">
            <a:spLocks/>
          </p:cNvSpPr>
          <p:nvPr/>
        </p:nvSpPr>
        <p:spPr>
          <a:xfrm>
            <a:off x="750276" y="4572000"/>
            <a:ext cx="8165124" cy="2133600"/>
          </a:xfrm>
          <a:prstGeom prst="rect">
            <a:avLst/>
          </a:prstGeom>
        </p:spPr>
        <p:txBody>
          <a:bodyPr vert="horz">
            <a:normAutofit fontScale="62500" lnSpcReduction="200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Font typeface="Wingdings 2"/>
              <a:buNone/>
            </a:pPr>
            <a:r>
              <a:rPr lang="en-US" b="1" dirty="0" smtClean="0">
                <a:latin typeface="Calibri" panose="020F0502020204030204" pitchFamily="34" charset="0"/>
              </a:rPr>
              <a:t/>
            </a:r>
            <a:br>
              <a:rPr lang="en-US" b="1" dirty="0" smtClean="0">
                <a:latin typeface="Calibri" panose="020F0502020204030204" pitchFamily="34" charset="0"/>
              </a:rPr>
            </a:br>
            <a:r>
              <a:rPr lang="en-US" b="1" dirty="0" smtClean="0">
                <a:solidFill>
                  <a:srgbClr val="FF0000"/>
                </a:solidFill>
                <a:latin typeface="Calibri" panose="020F0502020204030204" pitchFamily="34" charset="0"/>
              </a:rPr>
              <a:t>POINTS OF CONSIDERATION:</a:t>
            </a:r>
          </a:p>
          <a:p>
            <a:pPr marL="0" indent="0">
              <a:buFont typeface="Wingdings 2"/>
              <a:buNone/>
            </a:pPr>
            <a:r>
              <a:rPr lang="en-US" dirty="0" smtClean="0">
                <a:latin typeface="Calibri" panose="020F0502020204030204" pitchFamily="34" charset="0"/>
              </a:rPr>
              <a:t>-Expense must be allocable to the Federal award</a:t>
            </a:r>
          </a:p>
          <a:p>
            <a:pPr marL="0" indent="0">
              <a:buFont typeface="Wingdings 2"/>
              <a:buNone/>
            </a:pPr>
            <a:r>
              <a:rPr lang="en-US" dirty="0" smtClean="0">
                <a:latin typeface="Calibri" panose="020F0502020204030204" pitchFamily="34" charset="0"/>
              </a:rPr>
              <a:t>-May be allowable under extenuating circumstances</a:t>
            </a:r>
          </a:p>
          <a:p>
            <a:pPr marL="0" indent="0">
              <a:buFont typeface="Wingdings 2"/>
              <a:buNone/>
            </a:pPr>
            <a:r>
              <a:rPr lang="en-US" dirty="0" smtClean="0">
                <a:latin typeface="Calibri" panose="020F0502020204030204" pitchFamily="34" charset="0"/>
              </a:rPr>
              <a:t>-Exceptions that require Federal Lowest Economy Airfare Travel Reimbursement Form</a:t>
            </a:r>
          </a:p>
          <a:p>
            <a:pPr marL="0" indent="0">
              <a:buFont typeface="Wingdings 2"/>
              <a:buNone/>
            </a:pPr>
            <a:r>
              <a:rPr lang="en-US" dirty="0" smtClean="0">
                <a:latin typeface="Calibri" panose="020F0502020204030204" pitchFamily="34" charset="0"/>
              </a:rPr>
              <a:t>-Split coding airfare that is not allowable on Federal Funds use Federal Lowest</a:t>
            </a:r>
            <a:br>
              <a:rPr lang="en-US" dirty="0" smtClean="0">
                <a:latin typeface="Calibri" panose="020F0502020204030204" pitchFamily="34" charset="0"/>
              </a:rPr>
            </a:br>
            <a:r>
              <a:rPr lang="en-US" dirty="0" smtClean="0">
                <a:latin typeface="Calibri" panose="020F0502020204030204" pitchFamily="34" charset="0"/>
              </a:rPr>
              <a:t> Economy Split Coding Job Aid</a:t>
            </a:r>
          </a:p>
          <a:p>
            <a:pPr marL="0" indent="0">
              <a:buFont typeface="Wingdings 2"/>
              <a:buNone/>
            </a:pPr>
            <a:r>
              <a:rPr lang="en-US" dirty="0" smtClean="0">
                <a:latin typeface="Calibri" panose="020F0502020204030204" pitchFamily="34" charset="0"/>
              </a:rPr>
              <a:t>-Can be charged to discretionary account</a:t>
            </a:r>
          </a:p>
        </p:txBody>
      </p:sp>
      <p:graphicFrame>
        <p:nvGraphicFramePr>
          <p:cNvPr id="21" name="Table 20"/>
          <p:cNvGraphicFramePr>
            <a:graphicFrameLocks noGrp="1"/>
          </p:cNvGraphicFramePr>
          <p:nvPr>
            <p:extLst>
              <p:ext uri="{D42A27DB-BD31-4B8C-83A1-F6EECF244321}">
                <p14:modId xmlns:p14="http://schemas.microsoft.com/office/powerpoint/2010/main" val="1878381214"/>
              </p:ext>
            </p:extLst>
          </p:nvPr>
        </p:nvGraphicFramePr>
        <p:xfrm>
          <a:off x="762000" y="822960"/>
          <a:ext cx="8077200" cy="3642360"/>
        </p:xfrm>
        <a:graphic>
          <a:graphicData uri="http://schemas.openxmlformats.org/drawingml/2006/table">
            <a:tbl>
              <a:tblPr firstRow="1" bandRow="1">
                <a:tableStyleId>{5C22544A-7EE6-4342-B048-85BDC9FD1C3A}</a:tableStyleId>
              </a:tblPr>
              <a:tblGrid>
                <a:gridCol w="2423160"/>
                <a:gridCol w="3877056"/>
                <a:gridCol w="1776984"/>
              </a:tblGrid>
              <a:tr h="624840">
                <a:tc>
                  <a:txBody>
                    <a:bodyPr/>
                    <a:lstStyle/>
                    <a:p>
                      <a:pPr algn="ctr"/>
                      <a:r>
                        <a:rPr lang="en-US" dirty="0" smtClean="0">
                          <a:solidFill>
                            <a:schemeClr val="bg1"/>
                          </a:solidFill>
                          <a:latin typeface="Calibri" panose="020F0502020204030204" pitchFamily="34" charset="0"/>
                        </a:rPr>
                        <a:t>Reimbursable </a:t>
                      </a:r>
                      <a:r>
                        <a:rPr lang="en-US" baseline="0" dirty="0" smtClean="0">
                          <a:solidFill>
                            <a:schemeClr val="bg1"/>
                          </a:solidFill>
                          <a:latin typeface="Calibri" panose="020F0502020204030204" pitchFamily="34" charset="0"/>
                        </a:rPr>
                        <a:t>Expenses</a:t>
                      </a:r>
                      <a:endParaRPr lang="en-US"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solidFill>
                      <a:srgbClr val="0070C0"/>
                    </a:solidFill>
                  </a:tcPr>
                </a:tc>
                <a:tc>
                  <a:txBody>
                    <a:bodyPr/>
                    <a:lstStyle/>
                    <a:p>
                      <a:pPr algn="ctr"/>
                      <a:r>
                        <a:rPr lang="en-US" dirty="0" smtClean="0">
                          <a:solidFill>
                            <a:schemeClr val="bg1"/>
                          </a:solidFill>
                          <a:latin typeface="Calibri" panose="020F0502020204030204" pitchFamily="34" charset="0"/>
                        </a:rPr>
                        <a:t>Conditionally</a:t>
                      </a:r>
                      <a:r>
                        <a:rPr lang="en-US" baseline="0" dirty="0" smtClean="0">
                          <a:solidFill>
                            <a:schemeClr val="bg1"/>
                          </a:solidFill>
                          <a:latin typeface="Calibri" panose="020F0502020204030204" pitchFamily="34" charset="0"/>
                        </a:rPr>
                        <a:t> Reimbursable Expenses</a:t>
                      </a:r>
                      <a:endParaRPr lang="en-US"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solidFill>
                      <a:srgbClr val="0070C0"/>
                    </a:solidFill>
                  </a:tcPr>
                </a:tc>
                <a:tc>
                  <a:txBody>
                    <a:bodyPr/>
                    <a:lstStyle/>
                    <a:p>
                      <a:pPr algn="ctr"/>
                      <a:r>
                        <a:rPr lang="en-US" dirty="0" smtClean="0">
                          <a:solidFill>
                            <a:schemeClr val="bg1"/>
                          </a:solidFill>
                          <a:latin typeface="Calibri" panose="020F0502020204030204" pitchFamily="34" charset="0"/>
                        </a:rPr>
                        <a:t>Forget about it</a:t>
                      </a:r>
                      <a:endParaRPr lang="en-US" dirty="0">
                        <a:solidFill>
                          <a:schemeClr val="bg1"/>
                        </a:solidFill>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solidFill>
                        <a:srgbClr val="286CAE"/>
                      </a:solidFill>
                      <a:prstDash val="solid"/>
                      <a:round/>
                      <a:headEnd type="none" w="med" len="med"/>
                      <a:tailEnd type="none" w="med" len="med"/>
                    </a:lnB>
                    <a:solidFill>
                      <a:srgbClr val="0070C0"/>
                    </a:solidFill>
                  </a:tcPr>
                </a:tc>
              </a:tr>
              <a:tr h="381000">
                <a:tc>
                  <a:txBody>
                    <a:bodyPr/>
                    <a:lstStyle/>
                    <a:p>
                      <a:r>
                        <a:rPr lang="en-US" dirty="0" smtClean="0">
                          <a:latin typeface="Calibri" panose="020F0502020204030204" pitchFamily="34" charset="0"/>
                        </a:rPr>
                        <a:t>Economy Airfare</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Calibri" panose="020F0502020204030204" pitchFamily="34" charset="0"/>
                        </a:rPr>
                        <a:t>WiFi</a:t>
                      </a:r>
                      <a:endParaRPr lang="en-US" dirty="0" smtClean="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dirty="0" smtClean="0">
                          <a:latin typeface="Calibri" panose="020F0502020204030204" pitchFamily="34" charset="0"/>
                        </a:rPr>
                        <a:t>Alcohol</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solidFill>
                        <a:srgbClr val="286CAE"/>
                      </a:solidFill>
                      <a:prstDash val="solid"/>
                      <a:round/>
                      <a:headEnd type="none" w="med" len="med"/>
                      <a:tailEnd type="none" w="med" len="med"/>
                    </a:lnT>
                    <a:lnB w="12700" cap="flat" cmpd="sng" algn="ctr">
                      <a:noFill/>
                      <a:prstDash val="solid"/>
                      <a:round/>
                      <a:headEnd type="none" w="med" len="med"/>
                      <a:tailEnd type="none" w="med" len="med"/>
                    </a:lnB>
                    <a:noFill/>
                  </a:tcPr>
                </a:tc>
              </a:tr>
              <a:tr h="381000">
                <a:tc>
                  <a:txBody>
                    <a:bodyPr/>
                    <a:lstStyle/>
                    <a:p>
                      <a:r>
                        <a:rPr lang="en-US" dirty="0" smtClean="0">
                          <a:latin typeface="Calibri" panose="020F0502020204030204" pitchFamily="34" charset="0"/>
                        </a:rPr>
                        <a:t>Ground transportation</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baseline="0" dirty="0" smtClean="0">
                          <a:latin typeface="Calibri" panose="020F0502020204030204" pitchFamily="34" charset="0"/>
                        </a:rPr>
                        <a:t>Insurance on airfare</a:t>
                      </a: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baseline="0" dirty="0" smtClean="0">
                          <a:latin typeface="Calibri" panose="020F0502020204030204" pitchFamily="34" charset="0"/>
                        </a:rPr>
                        <a:t>Movies</a:t>
                      </a: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50520">
                <a:tc>
                  <a:txBody>
                    <a:bodyPr/>
                    <a:lstStyle/>
                    <a:p>
                      <a:r>
                        <a:rPr lang="en-US" dirty="0" smtClean="0">
                          <a:latin typeface="Calibri" panose="020F0502020204030204" pitchFamily="34" charset="0"/>
                        </a:rPr>
                        <a:t>Lodging</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alibri" panose="020F0502020204030204" pitchFamily="34" charset="0"/>
                        </a:rPr>
                        <a:t>Cancellation or change fees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dirty="0" smtClean="0">
                          <a:latin typeface="Calibri" panose="020F0502020204030204" pitchFamily="34" charset="0"/>
                        </a:rPr>
                        <a:t>Gym fee</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81000">
                <a:tc>
                  <a:txBody>
                    <a:bodyPr/>
                    <a:lstStyle/>
                    <a:p>
                      <a:r>
                        <a:rPr lang="en-US" dirty="0" smtClean="0">
                          <a:latin typeface="Calibri" panose="020F0502020204030204" pitchFamily="34" charset="0"/>
                        </a:rPr>
                        <a:t>Meals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alibri" panose="020F0502020204030204" pitchFamily="34" charset="0"/>
                        </a:rPr>
                        <a:t>Refundable tickets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dirty="0" smtClean="0">
                          <a:latin typeface="Calibri" panose="020F0502020204030204" pitchFamily="34" charset="0"/>
                        </a:rPr>
                        <a:t>Personal travel</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81000">
                <a:tc>
                  <a:txBody>
                    <a:bodyPr/>
                    <a:lstStyle/>
                    <a:p>
                      <a:r>
                        <a:rPr lang="en-US" dirty="0" smtClean="0">
                          <a:latin typeface="Calibri" panose="020F0502020204030204" pitchFamily="34" charset="0"/>
                        </a:rPr>
                        <a:t>Business</a:t>
                      </a:r>
                      <a:r>
                        <a:rPr lang="en-US" baseline="0" dirty="0" smtClean="0">
                          <a:latin typeface="Calibri" panose="020F0502020204030204" pitchFamily="34" charset="0"/>
                        </a:rPr>
                        <a:t> Meals</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dirty="0" smtClean="0">
                          <a:latin typeface="Calibri" panose="020F0502020204030204" pitchFamily="34" charset="0"/>
                        </a:rPr>
                        <a:t>Coach </a:t>
                      </a:r>
                      <a:r>
                        <a:rPr lang="en-US" baseline="0" dirty="0" smtClean="0">
                          <a:latin typeface="Calibri" panose="020F0502020204030204" pitchFamily="34" charset="0"/>
                        </a:rPr>
                        <a:t>seat upgrades, business class</a:t>
                      </a: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dirty="0"/>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50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anose="020F0502020204030204" pitchFamily="34" charset="0"/>
                        </a:rPr>
                        <a:t>1</a:t>
                      </a:r>
                      <a:r>
                        <a:rPr lang="en-US" baseline="30000" dirty="0" smtClean="0">
                          <a:latin typeface="Calibri" panose="020F0502020204030204" pitchFamily="34" charset="0"/>
                        </a:rPr>
                        <a:t>st</a:t>
                      </a:r>
                      <a:r>
                        <a:rPr lang="en-US" dirty="0" smtClean="0">
                          <a:latin typeface="Calibri" panose="020F0502020204030204" pitchFamily="34" charset="0"/>
                        </a:rPr>
                        <a:t> Baggage</a:t>
                      </a:r>
                      <a:r>
                        <a:rPr lang="en-US" baseline="0" dirty="0" smtClean="0">
                          <a:latin typeface="Calibri" panose="020F0502020204030204" pitchFamily="34" charset="0"/>
                        </a:rPr>
                        <a:t> fee</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dirty="0" smtClean="0">
                          <a:latin typeface="Calibri" panose="020F0502020204030204" pitchFamily="34" charset="0"/>
                        </a:rPr>
                        <a:t>Printing</a:t>
                      </a: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81000">
                <a:tc>
                  <a:txBody>
                    <a:bodyPr/>
                    <a:lstStyle/>
                    <a:p>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anose="020F0502020204030204" pitchFamily="34" charset="0"/>
                        </a:rPr>
                        <a:t>Conference/Meeting Registration</a:t>
                      </a: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81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anose="020F0502020204030204" pitchFamily="34" charset="0"/>
                        </a:rPr>
                        <a:t>Society membership</a:t>
                      </a: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c>
                  <a:txBody>
                    <a:bodyPr/>
                    <a:lstStyle/>
                    <a:p>
                      <a:endParaRPr lang="en-US" dirty="0">
                        <a:latin typeface="Calibri" panose="020F0502020204030204" pitchFamily="34" charset="0"/>
                      </a:endParaRPr>
                    </a:p>
                  </a:txBody>
                  <a:tcPr>
                    <a:lnL w="12700" cap="flat" cmpd="sng" algn="ctr">
                      <a:solidFill>
                        <a:srgbClr val="286CAE"/>
                      </a:solidFill>
                      <a:prstDash val="solid"/>
                      <a:round/>
                      <a:headEnd type="none" w="med" len="med"/>
                      <a:tailEnd type="none" w="med" len="med"/>
                    </a:lnL>
                    <a:lnR w="12700" cap="flat" cmpd="sng" algn="ctr">
                      <a:solidFill>
                        <a:srgbClr val="286CAE"/>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86CAE"/>
                      </a:solidFill>
                      <a:prstDash val="solid"/>
                      <a:round/>
                      <a:headEnd type="none" w="med" len="med"/>
                      <a:tailEnd type="none" w="med" len="med"/>
                    </a:lnB>
                    <a:noFill/>
                  </a:tcPr>
                </a:tc>
              </a:tr>
            </a:tbl>
          </a:graphicData>
        </a:graphic>
      </p:graphicFrame>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524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3429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4191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3810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1054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2667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1905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286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5334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29400" y="30480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56388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59436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descr="C:\Users\fmeale\Desktop\petit icon\flag_orange.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4800" y="15240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fmeale\Desktop\petit icon\flag_orange.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6324600"/>
            <a:ext cx="152400" cy="15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1316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bg1">
                    <a:lumMod val="50000"/>
                  </a:schemeClr>
                </a:solidFill>
                <a:latin typeface="Calibri" panose="020F0502020204030204" pitchFamily="34" charset="0"/>
              </a:rPr>
              <a:t>How the change in policy impacts </a:t>
            </a:r>
            <a:r>
              <a:rPr lang="en-US" dirty="0" smtClean="0">
                <a:solidFill>
                  <a:schemeClr val="bg1">
                    <a:lumMod val="50000"/>
                  </a:schemeClr>
                </a:solidFill>
                <a:latin typeface="Calibri" panose="020F0502020204030204" pitchFamily="34" charset="0"/>
              </a:rPr>
              <a:t>the</a:t>
            </a:r>
            <a:br>
              <a:rPr lang="en-US" dirty="0" smtClean="0">
                <a:solidFill>
                  <a:schemeClr val="bg1">
                    <a:lumMod val="50000"/>
                  </a:schemeClr>
                </a:solidFill>
                <a:latin typeface="Calibri" panose="020F0502020204030204" pitchFamily="34" charset="0"/>
              </a:rPr>
            </a:br>
            <a:r>
              <a:rPr lang="en-US" sz="4400" dirty="0" smtClean="0">
                <a:solidFill>
                  <a:srgbClr val="286CAE"/>
                </a:solidFill>
                <a:latin typeface="Calibri" panose="020F0502020204030204" pitchFamily="34" charset="0"/>
              </a:rPr>
              <a:t>What</a:t>
            </a:r>
            <a:endParaRPr lang="en-US" sz="4400" dirty="0">
              <a:solidFill>
                <a:srgbClr val="286CAE"/>
              </a:solidFill>
              <a:latin typeface="Calibri" panose="020F0502020204030204" pitchFamily="34" charset="0"/>
            </a:endParaRPr>
          </a:p>
        </p:txBody>
      </p:sp>
      <p:sp>
        <p:nvSpPr>
          <p:cNvPr id="3" name="Content Placeholder 2"/>
          <p:cNvSpPr>
            <a:spLocks noGrp="1"/>
          </p:cNvSpPr>
          <p:nvPr>
            <p:ph sz="quarter" idx="1"/>
          </p:nvPr>
        </p:nvSpPr>
        <p:spPr/>
        <p:txBody>
          <a:bodyPr>
            <a:normAutofit/>
          </a:bodyPr>
          <a:lstStyle/>
          <a:p>
            <a:pPr marL="0" indent="0">
              <a:buNone/>
            </a:pPr>
            <a:r>
              <a:rPr lang="en-US" u="sng" dirty="0" smtClean="0">
                <a:latin typeface="Calibri" panose="020F0502020204030204" pitchFamily="34" charset="0"/>
              </a:rPr>
              <a:t>Airfare - most </a:t>
            </a:r>
            <a:r>
              <a:rPr lang="en-US" u="sng" dirty="0">
                <a:latin typeface="Calibri" panose="020F0502020204030204" pitchFamily="34" charset="0"/>
              </a:rPr>
              <a:t>economical </a:t>
            </a:r>
            <a:r>
              <a:rPr lang="en-US" u="sng" dirty="0" smtClean="0">
                <a:latin typeface="Calibri" panose="020F0502020204030204" pitchFamily="34" charset="0"/>
              </a:rPr>
              <a:t>fares</a:t>
            </a:r>
            <a:br>
              <a:rPr lang="en-US" u="sng" dirty="0" smtClean="0">
                <a:latin typeface="Calibri" panose="020F0502020204030204" pitchFamily="34" charset="0"/>
              </a:rPr>
            </a:br>
            <a:endParaRPr lang="en-US" u="sng" dirty="0">
              <a:latin typeface="Calibri" panose="020F0502020204030204" pitchFamily="34" charset="0"/>
            </a:endParaRPr>
          </a:p>
          <a:p>
            <a:pPr marL="0" indent="0">
              <a:buNone/>
            </a:pPr>
            <a:endParaRPr lang="en-US" dirty="0">
              <a:latin typeface="Calibri" panose="020F05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770911701"/>
              </p:ext>
            </p:extLst>
          </p:nvPr>
        </p:nvGraphicFramePr>
        <p:xfrm>
          <a:off x="838200" y="2072640"/>
          <a:ext cx="7696200" cy="3520440"/>
        </p:xfrm>
        <a:graphic>
          <a:graphicData uri="http://schemas.openxmlformats.org/drawingml/2006/table">
            <a:tbl>
              <a:tblPr firstRow="1" bandRow="1">
                <a:tableStyleId>{2D5ABB26-0587-4C30-8999-92F81FD0307C}</a:tableStyleId>
              </a:tblPr>
              <a:tblGrid>
                <a:gridCol w="7696200"/>
              </a:tblGrid>
              <a:tr h="1041964">
                <a:tc>
                  <a:txBody>
                    <a:bodyPr/>
                    <a:lstStyle/>
                    <a:p>
                      <a:r>
                        <a:rPr lang="en-US" dirty="0" smtClean="0">
                          <a:latin typeface="Calibri" panose="020F0502020204030204" pitchFamily="34" charset="0"/>
                        </a:rPr>
                        <a:t>For flights booked on or after March 1, 2016 , the lowest economy fare class is required for travel charged to federal awards. Exceptions may be granted in the following instances when basic economy options</a:t>
                      </a:r>
                      <a:r>
                        <a:rPr lang="en-US" baseline="0" dirty="0" smtClean="0">
                          <a:latin typeface="Calibri" panose="020F0502020204030204" pitchFamily="34" charset="0"/>
                        </a:rPr>
                        <a:t> would:</a:t>
                      </a:r>
                      <a:endParaRPr lang="en-US" dirty="0">
                        <a:latin typeface="Calibri" panose="020F0502020204030204" pitchFamily="34" charset="0"/>
                      </a:endParaRPr>
                    </a:p>
                  </a:txBody>
                  <a:tcPr>
                    <a:solidFill>
                      <a:schemeClr val="bg1"/>
                    </a:solidFill>
                  </a:tcPr>
                </a:tc>
              </a:tr>
              <a:tr h="466796">
                <a:tc>
                  <a:txBody>
                    <a:bodyPr/>
                    <a:lstStyle/>
                    <a:p>
                      <a:pPr marL="742950" marR="0" lvl="1" indent="-28575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Char char="•"/>
                        <a:tabLst/>
                        <a:defRPr/>
                      </a:pPr>
                      <a:r>
                        <a:rPr lang="en-US" dirty="0" smtClean="0">
                          <a:latin typeface="Calibri" panose="020F0502020204030204" pitchFamily="34" charset="0"/>
                        </a:rPr>
                        <a:t>Fail to reasonably</a:t>
                      </a:r>
                      <a:r>
                        <a:rPr lang="en-US" baseline="0" dirty="0" smtClean="0">
                          <a:latin typeface="Calibri" panose="020F0502020204030204" pitchFamily="34" charset="0"/>
                        </a:rPr>
                        <a:t> accommodate t</a:t>
                      </a:r>
                      <a:r>
                        <a:rPr lang="en-US" dirty="0" smtClean="0">
                          <a:latin typeface="Calibri" panose="020F0502020204030204" pitchFamily="34" charset="0"/>
                        </a:rPr>
                        <a:t>raveler’s </a:t>
                      </a:r>
                      <a:r>
                        <a:rPr lang="en-US" b="1" dirty="0" smtClean="0">
                          <a:solidFill>
                            <a:srgbClr val="00B050"/>
                          </a:solidFill>
                          <a:latin typeface="Calibri" panose="020F0502020204030204" pitchFamily="34" charset="0"/>
                        </a:rPr>
                        <a:t>medical needs</a:t>
                      </a:r>
                      <a:endParaRPr lang="en-US" dirty="0">
                        <a:latin typeface="Calibri" panose="020F0502020204030204" pitchFamily="34" charset="0"/>
                      </a:endParaRPr>
                    </a:p>
                  </a:txBody>
                  <a:tcPr>
                    <a:noFill/>
                  </a:tcPr>
                </a:tc>
              </a:tr>
              <a:tr h="1041964">
                <a:tc>
                  <a:txBody>
                    <a:bodyPr/>
                    <a:lstStyle/>
                    <a:p>
                      <a:pPr marL="742950" marR="0" lvl="1" indent="-28575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Char char="•"/>
                        <a:tabLst/>
                        <a:defRPr/>
                      </a:pPr>
                      <a:r>
                        <a:rPr lang="en-US" dirty="0" smtClean="0">
                          <a:latin typeface="Calibri" panose="020F0502020204030204" pitchFamily="34" charset="0"/>
                        </a:rPr>
                        <a:t>Require </a:t>
                      </a:r>
                      <a:r>
                        <a:rPr lang="en-US" b="1" dirty="0" smtClean="0">
                          <a:solidFill>
                            <a:srgbClr val="00B050"/>
                          </a:solidFill>
                          <a:latin typeface="Calibri" panose="020F0502020204030204" pitchFamily="34" charset="0"/>
                        </a:rPr>
                        <a:t>circuitous routing</a:t>
                      </a:r>
                    </a:p>
                    <a:p>
                      <a:pPr marL="0" marR="0" indent="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None/>
                        <a:tabLst/>
                        <a:defRPr/>
                      </a:pPr>
                      <a:endParaRPr lang="en-US" dirty="0" smtClean="0">
                        <a:latin typeface="Calibri" panose="020F0502020204030204" pitchFamily="34" charset="0"/>
                      </a:endParaRPr>
                    </a:p>
                    <a:p>
                      <a:pPr marL="742950" marR="0" lvl="1" indent="-28575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Char char="•"/>
                        <a:tabLst/>
                        <a:defRPr/>
                      </a:pPr>
                      <a:r>
                        <a:rPr lang="en-US" dirty="0" smtClean="0">
                          <a:latin typeface="Calibri" panose="020F0502020204030204" pitchFamily="34" charset="0"/>
                        </a:rPr>
                        <a:t>Require </a:t>
                      </a:r>
                      <a:r>
                        <a:rPr lang="en-US" b="1" dirty="0" smtClean="0">
                          <a:solidFill>
                            <a:srgbClr val="00B050"/>
                          </a:solidFill>
                          <a:latin typeface="Calibri" panose="020F0502020204030204" pitchFamily="34" charset="0"/>
                        </a:rPr>
                        <a:t>travel during unreasonable hours</a:t>
                      </a:r>
                    </a:p>
                    <a:p>
                      <a:pPr marL="0" marR="0" indent="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None/>
                        <a:tabLst/>
                        <a:defRPr/>
                      </a:pPr>
                      <a:endParaRPr lang="en-US" dirty="0" smtClean="0">
                        <a:latin typeface="Calibri" panose="020F0502020204030204" pitchFamily="34" charset="0"/>
                      </a:endParaRPr>
                    </a:p>
                    <a:p>
                      <a:pPr marL="742950" marR="0" lvl="1" indent="-28575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Char char="•"/>
                        <a:tabLst/>
                        <a:defRPr/>
                      </a:pPr>
                      <a:r>
                        <a:rPr lang="en-US" dirty="0" smtClean="0">
                          <a:latin typeface="Calibri" panose="020F0502020204030204" pitchFamily="34" charset="0"/>
                        </a:rPr>
                        <a:t>Excessively </a:t>
                      </a:r>
                      <a:r>
                        <a:rPr lang="en-US" b="1" dirty="0" smtClean="0">
                          <a:solidFill>
                            <a:srgbClr val="00B050"/>
                          </a:solidFill>
                          <a:latin typeface="Calibri" panose="020F0502020204030204" pitchFamily="34" charset="0"/>
                        </a:rPr>
                        <a:t>prolong travel</a:t>
                      </a:r>
                    </a:p>
                    <a:p>
                      <a:pPr marL="0" marR="0" indent="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None/>
                        <a:tabLst/>
                        <a:defRPr/>
                      </a:pPr>
                      <a:endParaRPr lang="en-US" dirty="0" smtClean="0">
                        <a:latin typeface="Calibri" panose="020F0502020204030204" pitchFamily="34" charset="0"/>
                      </a:endParaRPr>
                    </a:p>
                    <a:p>
                      <a:pPr marL="742950" marR="0" lvl="1" indent="-285750" algn="l" defTabSz="914400" rtl="0" eaLnBrk="1" fontAlgn="auto" latinLnBrk="0" hangingPunct="1">
                        <a:lnSpc>
                          <a:spcPct val="100000"/>
                        </a:lnSpc>
                        <a:spcBef>
                          <a:spcPts val="0"/>
                        </a:spcBef>
                        <a:spcAft>
                          <a:spcPts val="0"/>
                        </a:spcAft>
                        <a:buClr>
                          <a:srgbClr val="286CAE"/>
                        </a:buClr>
                        <a:buSzTx/>
                        <a:buFont typeface="Arial" panose="020B0604020202020204" pitchFamily="34" charset="0"/>
                        <a:buChar char="•"/>
                        <a:tabLst/>
                        <a:defRPr/>
                      </a:pPr>
                      <a:r>
                        <a:rPr lang="en-US" dirty="0" smtClean="0">
                          <a:latin typeface="Calibri" panose="020F0502020204030204" pitchFamily="34" charset="0"/>
                        </a:rPr>
                        <a:t>Result in </a:t>
                      </a:r>
                      <a:r>
                        <a:rPr lang="en-US" b="1" dirty="0" smtClean="0">
                          <a:solidFill>
                            <a:srgbClr val="00B050"/>
                          </a:solidFill>
                          <a:latin typeface="Calibri" panose="020F0502020204030204" pitchFamily="34" charset="0"/>
                        </a:rPr>
                        <a:t>additional costs that would offset the transportation savings</a:t>
                      </a:r>
                      <a:endParaRPr lang="en-US" b="1" dirty="0">
                        <a:solidFill>
                          <a:srgbClr val="00B050"/>
                        </a:solidFill>
                        <a:latin typeface="Calibri" panose="020F0502020204030204" pitchFamily="34" charset="0"/>
                      </a:endParaRPr>
                    </a:p>
                  </a:txBody>
                  <a:tcPr>
                    <a:noFill/>
                  </a:tcPr>
                </a:tc>
              </a:tr>
            </a:tbl>
          </a:graphicData>
        </a:graphic>
      </p:graphicFrame>
      <p:sp>
        <p:nvSpPr>
          <p:cNvPr id="9" name="Left Brace 8"/>
          <p:cNvSpPr/>
          <p:nvPr/>
        </p:nvSpPr>
        <p:spPr>
          <a:xfrm>
            <a:off x="914400" y="3505200"/>
            <a:ext cx="685800" cy="2209800"/>
          </a:xfrm>
          <a:prstGeom prst="leftBrace">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FF0000"/>
              </a:solidFill>
            </a:endParaRPr>
          </a:p>
        </p:txBody>
      </p:sp>
      <p:sp>
        <p:nvSpPr>
          <p:cNvPr id="15" name="TextBox 14"/>
          <p:cNvSpPr txBox="1"/>
          <p:nvPr/>
        </p:nvSpPr>
        <p:spPr>
          <a:xfrm rot="16200000">
            <a:off x="-545068" y="4278868"/>
            <a:ext cx="2286000" cy="738664"/>
          </a:xfrm>
          <a:prstGeom prst="rect">
            <a:avLst/>
          </a:prstGeom>
          <a:noFill/>
        </p:spPr>
        <p:txBody>
          <a:bodyPr wrap="square" rtlCol="0">
            <a:spAutoFit/>
          </a:bodyPr>
          <a:lstStyle/>
          <a:p>
            <a:pPr algn="ctr"/>
            <a:r>
              <a:rPr lang="en-US" sz="1400" b="1" dirty="0" smtClean="0">
                <a:solidFill>
                  <a:srgbClr val="FF0000"/>
                </a:solidFill>
                <a:latin typeface="Calibri" panose="020F0502020204030204" pitchFamily="34" charset="0"/>
              </a:rPr>
              <a:t>Requires very strong justification. Approval not guaranteed.</a:t>
            </a:r>
            <a:endParaRPr lang="en-US" sz="1400" b="1" dirty="0">
              <a:solidFill>
                <a:srgbClr val="FF0000"/>
              </a:solidFill>
              <a:latin typeface="Calibri" panose="020F0502020204030204" pitchFamily="34" charset="0"/>
            </a:endParaRPr>
          </a:p>
        </p:txBody>
      </p:sp>
      <p:sp>
        <p:nvSpPr>
          <p:cNvPr id="16" name="Rectangle 15"/>
          <p:cNvSpPr/>
          <p:nvPr/>
        </p:nvSpPr>
        <p:spPr>
          <a:xfrm>
            <a:off x="762000" y="5943600"/>
            <a:ext cx="7696200" cy="369332"/>
          </a:xfrm>
          <a:prstGeom prst="rect">
            <a:avLst/>
          </a:prstGeom>
        </p:spPr>
        <p:txBody>
          <a:bodyPr wrap="square">
            <a:spAutoFit/>
          </a:bodyPr>
          <a:lstStyle/>
          <a:p>
            <a:r>
              <a:rPr lang="en-US" dirty="0" smtClean="0">
                <a:latin typeface="Calibri" panose="020F0502020204030204" pitchFamily="34" charset="0"/>
              </a:rPr>
              <a:t>Refer </a:t>
            </a:r>
            <a:r>
              <a:rPr lang="en-US" dirty="0">
                <a:latin typeface="Calibri" panose="020F0502020204030204" pitchFamily="34" charset="0"/>
              </a:rPr>
              <a:t>to: Federal Lowest Economy Airfare Travel Reimbursement Exception </a:t>
            </a:r>
            <a:r>
              <a:rPr lang="en-US" dirty="0" smtClean="0">
                <a:latin typeface="Calibri" panose="020F0502020204030204" pitchFamily="34" charset="0"/>
              </a:rPr>
              <a:t>Form.</a:t>
            </a:r>
            <a:endParaRPr lang="en-US" dirty="0">
              <a:latin typeface="Calibri" panose="020F0502020204030204" pitchFamily="34" charset="0"/>
            </a:endParaRPr>
          </a:p>
        </p:txBody>
      </p:sp>
    </p:spTree>
    <p:extLst>
      <p:ext uri="{BB962C8B-B14F-4D97-AF65-F5344CB8AC3E}">
        <p14:creationId xmlns:p14="http://schemas.microsoft.com/office/powerpoint/2010/main" val="238929278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24795</TotalTime>
  <Words>2372</Words>
  <Application>Microsoft Office PowerPoint</Application>
  <PresentationFormat>On-screen Show (4:3)</PresentationFormat>
  <Paragraphs>350</Paragraphs>
  <Slides>22</Slides>
  <Notes>22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22</vt:i4>
      </vt:variant>
    </vt:vector>
  </HeadingPairs>
  <TitlesOfParts>
    <vt:vector size="25" baseType="lpstr">
      <vt:lpstr>Custom Design</vt:lpstr>
      <vt:lpstr>Equity</vt:lpstr>
      <vt:lpstr>Worksheet</vt:lpstr>
      <vt:lpstr>MCB Travel Workshop FY16</vt:lpstr>
      <vt:lpstr>Goals of this workshop</vt:lpstr>
      <vt:lpstr>Components of a business description</vt:lpstr>
      <vt:lpstr>When</vt:lpstr>
      <vt:lpstr>Who</vt:lpstr>
      <vt:lpstr>Concur - Harvard’s New Reimbursement System (coming soon)</vt:lpstr>
      <vt:lpstr>Where</vt:lpstr>
      <vt:lpstr>PowerPoint Presentation</vt:lpstr>
      <vt:lpstr>How the change in policy impacts the What</vt:lpstr>
      <vt:lpstr>Split Coding – when to use this</vt:lpstr>
      <vt:lpstr>Meal and alcohol expenses on sponsored awards Effective March 1, 2016 an itemized receipt for a meal is needed even if the total amount of the bill is less than $75.</vt:lpstr>
      <vt:lpstr>WHY </vt:lpstr>
      <vt:lpstr>How the change in policy impacts the WHY</vt:lpstr>
      <vt:lpstr>Business Descriptions</vt:lpstr>
      <vt:lpstr>Business Descriptions</vt:lpstr>
      <vt:lpstr>Supporting documentation</vt:lpstr>
      <vt:lpstr>Other considerations</vt:lpstr>
      <vt:lpstr>Other considerations</vt:lpstr>
      <vt:lpstr>Other considerations Meal/food expenses on Start Up </vt:lpstr>
      <vt:lpstr>Tips and tricks</vt:lpstr>
      <vt:lpstr>Resources</vt:lpstr>
      <vt:lpstr>Feedback and Discussion</vt:lpstr>
    </vt:vector>
  </TitlesOfParts>
  <Company>Harvard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jperry</dc:creator>
  <cp:lastModifiedBy>Meale, Frances</cp:lastModifiedBy>
  <cp:revision>748</cp:revision>
  <cp:lastPrinted>2016-02-22T16:12:23Z</cp:lastPrinted>
  <dcterms:created xsi:type="dcterms:W3CDTF">2014-08-19T15:00:23Z</dcterms:created>
  <dcterms:modified xsi:type="dcterms:W3CDTF">2016-02-29T15:05:32Z</dcterms:modified>
</cp:coreProperties>
</file>